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57" r:id="rId3"/>
    <p:sldId id="258" r:id="rId4"/>
    <p:sldId id="259" r:id="rId5"/>
    <p:sldId id="270" r:id="rId6"/>
    <p:sldId id="265" r:id="rId7"/>
    <p:sldId id="271" r:id="rId8"/>
    <p:sldId id="260" r:id="rId9"/>
    <p:sldId id="261" r:id="rId10"/>
    <p:sldId id="262" r:id="rId11"/>
    <p:sldId id="264"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503" autoAdjust="0"/>
  </p:normalViewPr>
  <p:slideViewPr>
    <p:cSldViewPr snapToGrid="0" snapToObjects="1">
      <p:cViewPr varScale="1">
        <p:scale>
          <a:sx n="59" d="100"/>
          <a:sy n="59" d="100"/>
        </p:scale>
        <p:origin x="1716"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61778-32C4-44D8-BAB3-F8532A8F169C}" type="datetimeFigureOut">
              <a:rPr lang="en-US" smtClean="0"/>
              <a:t>3/3/2015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91C2AD-E2BC-44E3-82D2-ABB95DEDBEA2}" type="slidenum">
              <a:rPr lang="en-US" smtClean="0"/>
              <a:t>‹#›</a:t>
            </a:fld>
            <a:endParaRPr lang="en-US"/>
          </a:p>
        </p:txBody>
      </p:sp>
    </p:spTree>
    <p:extLst>
      <p:ext uri="{BB962C8B-B14F-4D97-AF65-F5344CB8AC3E}">
        <p14:creationId xmlns:p14="http://schemas.microsoft.com/office/powerpoint/2010/main" val="394953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arrreynolds.com/preso-tips/desig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2"/>
                </a:solidFill>
              </a:rPr>
              <a:t>Make sure the colors are easy to read when projected and printed.  Make sure font doesn’t disappear into background color.  Also, remember that color preferences are subjective so try to keep it neutral</a:t>
            </a:r>
          </a:p>
          <a:p>
            <a:r>
              <a:rPr lang="en-US" dirty="0" smtClean="0">
                <a:solidFill>
                  <a:schemeClr val="tx2"/>
                </a:solidFill>
              </a:rPr>
              <a:t>Be conscious of font size; small font is hard to read at back of room.  This font is set at “20” so if it</a:t>
            </a:r>
            <a:r>
              <a:rPr lang="en-US" baseline="0" dirty="0" smtClean="0">
                <a:solidFill>
                  <a:schemeClr val="tx2"/>
                </a:solidFill>
              </a:rPr>
              <a:t> looks good to you now, keep it in mind for when you are making your slides.</a:t>
            </a:r>
            <a:r>
              <a:rPr lang="en-US" dirty="0" smtClean="0">
                <a:solidFill>
                  <a:schemeClr val="tx2"/>
                </a:solidFill>
              </a:rPr>
              <a:t>  Also, </a:t>
            </a:r>
            <a:r>
              <a:rPr lang="en-US" dirty="0" err="1" smtClean="0">
                <a:solidFill>
                  <a:schemeClr val="tx2"/>
                </a:solidFill>
              </a:rPr>
              <a:t>serifed</a:t>
            </a:r>
            <a:r>
              <a:rPr lang="en-US" dirty="0" smtClean="0">
                <a:solidFill>
                  <a:schemeClr val="tx2"/>
                </a:solidFill>
              </a:rPr>
              <a:t> fonts are often easier to read in presentations.  (I give examples of serif and sans serif</a:t>
            </a:r>
            <a:r>
              <a:rPr lang="en-US" baseline="0" dirty="0" smtClean="0">
                <a:solidFill>
                  <a:schemeClr val="tx2"/>
                </a:solidFill>
              </a:rPr>
              <a:t> since most students don’t know the difference)</a:t>
            </a:r>
            <a:endParaRPr lang="en-US" dirty="0" smtClean="0">
              <a:solidFill>
                <a:schemeClr val="tx2"/>
              </a:solidFill>
            </a:endParaRPr>
          </a:p>
          <a:p>
            <a:r>
              <a:rPr lang="en-US" dirty="0" smtClean="0">
                <a:solidFill>
                  <a:schemeClr val="tx2"/>
                </a:solidFill>
              </a:rPr>
              <a:t> Keep animation professional.  Too much animation can make presentation hard to load and slow down the presentation.  (I offer an example</a:t>
            </a:r>
            <a:r>
              <a:rPr lang="en-US" baseline="0" dirty="0" smtClean="0">
                <a:solidFill>
                  <a:schemeClr val="tx2"/>
                </a:solidFill>
              </a:rPr>
              <a:t> of painfully slow animation and talk about how it kills the flow of your presentation)</a:t>
            </a:r>
            <a:endParaRPr lang="en-US" dirty="0" smtClean="0">
              <a:solidFill>
                <a:schemeClr val="tx2"/>
              </a:solidFill>
            </a:endParaRPr>
          </a:p>
          <a:p>
            <a:r>
              <a:rPr lang="en-US" dirty="0" smtClean="0">
                <a:solidFill>
                  <a:schemeClr val="tx2"/>
                </a:solidFill>
              </a:rPr>
              <a:t> Any pictures or clipart should be professional in appearance and relevant to the material.  Always avoid the “drawings” and choose “photos” when using pictures.  When possible, use actual photos of the business, executive, etc.  Do not over do it.</a:t>
            </a:r>
            <a:endParaRPr lang="en-US" dirty="0" smtClean="0"/>
          </a:p>
          <a:p>
            <a:endParaRPr lang="en-US" dirty="0"/>
          </a:p>
        </p:txBody>
      </p:sp>
      <p:sp>
        <p:nvSpPr>
          <p:cNvPr id="4" name="Slide Number Placeholder 3"/>
          <p:cNvSpPr>
            <a:spLocks noGrp="1"/>
          </p:cNvSpPr>
          <p:nvPr>
            <p:ph type="sldNum" sz="quarter" idx="10"/>
          </p:nvPr>
        </p:nvSpPr>
        <p:spPr/>
        <p:txBody>
          <a:bodyPr/>
          <a:lstStyle/>
          <a:p>
            <a:fld id="{4E91C2AD-E2BC-44E3-82D2-ABB95DEDBEA2}" type="slidenum">
              <a:rPr lang="en-US" smtClean="0"/>
              <a:t>3</a:t>
            </a:fld>
            <a:endParaRPr lang="en-US"/>
          </a:p>
        </p:txBody>
      </p:sp>
    </p:spTree>
    <p:extLst>
      <p:ext uri="{BB962C8B-B14F-4D97-AF65-F5344CB8AC3E}">
        <p14:creationId xmlns:p14="http://schemas.microsoft.com/office/powerpoint/2010/main" val="328525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Guidelines is misspelled to highlight the importance of proof </a:t>
            </a:r>
            <a:r>
              <a:rPr lang="en-US" dirty="0" smtClean="0"/>
              <a:t>reading</a:t>
            </a:r>
          </a:p>
          <a:p>
            <a:r>
              <a:rPr lang="en-US" dirty="0" smtClean="0">
                <a:solidFill>
                  <a:schemeClr val="tx2"/>
                </a:solidFill>
              </a:rPr>
              <a:t>Choose words wisely and don’t load slides with too much information.  Some sources say you should use no more than 8words per bulleted point/sentence.</a:t>
            </a:r>
          </a:p>
          <a:p>
            <a:r>
              <a:rPr lang="en-US" dirty="0" smtClean="0">
                <a:solidFill>
                  <a:schemeClr val="tx2"/>
                </a:solidFill>
              </a:rPr>
              <a:t>Just because it is easy to create slides, don’t keep making them.  Look at each slide and ask, “Is this slide really necessary?”  Also, for professional presentations, try not to go over 25 minutes as studies show your audience loses</a:t>
            </a:r>
            <a:r>
              <a:rPr lang="en-US" baseline="0" dirty="0" smtClean="0">
                <a:solidFill>
                  <a:schemeClr val="tx2"/>
                </a:solidFill>
              </a:rPr>
              <a:t> interest after 25.</a:t>
            </a:r>
            <a:r>
              <a:rPr lang="en-US" dirty="0" smtClean="0">
                <a:solidFill>
                  <a:schemeClr val="tx2"/>
                </a:solidFill>
              </a:rPr>
              <a:t> (however,</a:t>
            </a:r>
            <a:r>
              <a:rPr lang="en-US" baseline="0" dirty="0" smtClean="0">
                <a:solidFill>
                  <a:schemeClr val="tx2"/>
                </a:solidFill>
              </a:rPr>
              <a:t> as a student, you might be required for longer)</a:t>
            </a:r>
            <a:endParaRPr lang="en-US" dirty="0" smtClean="0">
              <a:solidFill>
                <a:schemeClr val="tx2"/>
              </a:solidFill>
            </a:endParaRPr>
          </a:p>
          <a:p>
            <a:r>
              <a:rPr lang="en-US" dirty="0" smtClean="0">
                <a:solidFill>
                  <a:schemeClr val="tx2"/>
                </a:solidFill>
              </a:rPr>
              <a:t>“Over Tweaking” - You can spend many hours making minor adjustments to slides and wasting time that could be used to add richness to the content instead of aesthetic changes.</a:t>
            </a:r>
          </a:p>
          <a:p>
            <a:r>
              <a:rPr lang="en-US" dirty="0" smtClean="0">
                <a:solidFill>
                  <a:schemeClr val="tx2"/>
                </a:solidFill>
              </a:rPr>
              <a:t>Slides should be a reinforcement for the presenter, not a replacement.  Do not be an audio aid for the slides.</a:t>
            </a:r>
          </a:p>
          <a:p>
            <a:r>
              <a:rPr lang="en-US" dirty="0" smtClean="0">
                <a:solidFill>
                  <a:schemeClr val="tx2"/>
                </a:solidFill>
              </a:rPr>
              <a:t>The next slide shows the “slide sorter” view.  Here, you can see how the flow of your presentation is progressing.  Looking at all of the slides at the same time, you can see which can be deleted, if there are any visual problems, and if the order is appropriate.**  (For this point, I was going to show them the “slide sorter” view  so they can see what I am talking about.)</a:t>
            </a:r>
          </a:p>
          <a:p>
            <a:endParaRPr lang="en-US" dirty="0" smtClean="0">
              <a:solidFill>
                <a:schemeClr val="tx2"/>
              </a:solidFill>
            </a:endParaRPr>
          </a:p>
          <a:p>
            <a:r>
              <a:rPr lang="en-US" dirty="0" smtClean="0">
                <a:solidFill>
                  <a:schemeClr val="tx2"/>
                </a:solidFill>
              </a:rPr>
              <a:t>FINAL NOTE:  Ask if anyone has any additional comments about this slide…see if they notice the typos.  Explain the importance of proof-reading and spell-checking.  Explain</a:t>
            </a:r>
            <a:r>
              <a:rPr lang="en-US" baseline="0" dirty="0" smtClean="0">
                <a:solidFill>
                  <a:schemeClr val="tx2"/>
                </a:solidFill>
              </a:rPr>
              <a:t> I left them there on purpose so they would think I was an idiot or </a:t>
            </a:r>
            <a:r>
              <a:rPr lang="en-US" baseline="0" dirty="0" err="1" smtClean="0">
                <a:solidFill>
                  <a:schemeClr val="tx2"/>
                </a:solidFill>
              </a:rPr>
              <a:t>unprofessoinal</a:t>
            </a:r>
            <a:r>
              <a:rPr lang="en-US" baseline="0" dirty="0" smtClean="0">
                <a:solidFill>
                  <a:schemeClr val="tx2"/>
                </a:solidFill>
              </a:rPr>
              <a:t>…to show how quickly we judge typos on a slide.  Usually, when I first start on this slide, a few start whispering.  I just keep going.  At the very end, I ask for any additional suggestions for how to prepare slides…waiting for someone to tell me I forgot to proof read.</a:t>
            </a:r>
            <a:endParaRPr lang="en-US" dirty="0" smtClean="0">
              <a:solidFill>
                <a:schemeClr val="tx2"/>
              </a:solidFill>
            </a:endParaRPr>
          </a:p>
          <a:p>
            <a:endParaRPr lang="en-US" dirty="0" smtClean="0"/>
          </a:p>
        </p:txBody>
      </p:sp>
      <p:sp>
        <p:nvSpPr>
          <p:cNvPr id="4" name="Slide Number Placeholder 3"/>
          <p:cNvSpPr>
            <a:spLocks noGrp="1"/>
          </p:cNvSpPr>
          <p:nvPr>
            <p:ph type="sldNum" sz="quarter" idx="10"/>
          </p:nvPr>
        </p:nvSpPr>
        <p:spPr/>
        <p:txBody>
          <a:bodyPr/>
          <a:lstStyle/>
          <a:p>
            <a:fld id="{4E91C2AD-E2BC-44E3-82D2-ABB95DEDBEA2}" type="slidenum">
              <a:rPr lang="en-US" smtClean="0"/>
              <a:t>4</a:t>
            </a:fld>
            <a:endParaRPr lang="en-US"/>
          </a:p>
        </p:txBody>
      </p:sp>
    </p:spTree>
    <p:extLst>
      <p:ext uri="{BB962C8B-B14F-4D97-AF65-F5344CB8AC3E}">
        <p14:creationId xmlns:p14="http://schemas.microsoft.com/office/powerpoint/2010/main" val="429481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 a slide</a:t>
            </a:r>
            <a:r>
              <a:rPr lang="en-US" baseline="0" dirty="0" smtClean="0"/>
              <a:t> sorter image is presented within the PowerPoint slide.  This can be used to demonstrate how to group similar ideas together to make a more connected presentation.  </a:t>
            </a:r>
            <a:endParaRPr lang="en-US" dirty="0"/>
          </a:p>
        </p:txBody>
      </p:sp>
      <p:sp>
        <p:nvSpPr>
          <p:cNvPr id="4" name="Slide Number Placeholder 3"/>
          <p:cNvSpPr>
            <a:spLocks noGrp="1"/>
          </p:cNvSpPr>
          <p:nvPr>
            <p:ph type="sldNum" sz="quarter" idx="10"/>
          </p:nvPr>
        </p:nvSpPr>
        <p:spPr/>
        <p:txBody>
          <a:bodyPr/>
          <a:lstStyle/>
          <a:p>
            <a:fld id="{4E91C2AD-E2BC-44E3-82D2-ABB95DEDBEA2}" type="slidenum">
              <a:rPr lang="en-US" smtClean="0"/>
              <a:t>5</a:t>
            </a:fld>
            <a:endParaRPr lang="en-US"/>
          </a:p>
        </p:txBody>
      </p:sp>
    </p:spTree>
    <p:extLst>
      <p:ext uri="{BB962C8B-B14F-4D97-AF65-F5344CB8AC3E}">
        <p14:creationId xmlns:p14="http://schemas.microsoft.com/office/powerpoint/2010/main" val="44981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2"/>
                </a:solidFill>
              </a:rPr>
              <a:t> – capture attention, lead in to topic </a:t>
            </a:r>
          </a:p>
          <a:p>
            <a:r>
              <a:rPr lang="en-US" dirty="0" smtClean="0">
                <a:solidFill>
                  <a:schemeClr val="tx2"/>
                </a:solidFill>
              </a:rPr>
              <a:t>– key points, each followed by a few facts</a:t>
            </a:r>
          </a:p>
          <a:p>
            <a:r>
              <a:rPr lang="en-US" dirty="0" smtClean="0">
                <a:solidFill>
                  <a:schemeClr val="tx2"/>
                </a:solidFill>
              </a:rPr>
              <a:t>– summary of content, then a memorable statement or call to action (depending on purpose of the presentation), examples, or stories to back it up </a:t>
            </a:r>
            <a:endParaRPr lang="en-US" dirty="0" smtClean="0"/>
          </a:p>
          <a:p>
            <a:endParaRPr lang="en-US" dirty="0"/>
          </a:p>
        </p:txBody>
      </p:sp>
      <p:sp>
        <p:nvSpPr>
          <p:cNvPr id="4" name="Slide Number Placeholder 3"/>
          <p:cNvSpPr>
            <a:spLocks noGrp="1"/>
          </p:cNvSpPr>
          <p:nvPr>
            <p:ph type="sldNum" sz="quarter" idx="10"/>
          </p:nvPr>
        </p:nvSpPr>
        <p:spPr/>
        <p:txBody>
          <a:bodyPr/>
          <a:lstStyle/>
          <a:p>
            <a:fld id="{4E91C2AD-E2BC-44E3-82D2-ABB95DEDBEA2}" type="slidenum">
              <a:rPr lang="en-US" smtClean="0"/>
              <a:t>8</a:t>
            </a:fld>
            <a:endParaRPr lang="en-US"/>
          </a:p>
        </p:txBody>
      </p:sp>
    </p:spTree>
    <p:extLst>
      <p:ext uri="{BB962C8B-B14F-4D97-AF65-F5344CB8AC3E}">
        <p14:creationId xmlns:p14="http://schemas.microsoft.com/office/powerpoint/2010/main" val="335564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p>
          <a:p>
            <a:r>
              <a:rPr lang="en-US" dirty="0" smtClean="0"/>
              <a:t>Sara Green Williams, </a:t>
            </a:r>
            <a:r>
              <a:rPr lang="en-US" dirty="0" err="1" smtClean="0"/>
              <a:t>Meis</a:t>
            </a:r>
            <a:r>
              <a:rPr lang="en-US" dirty="0" smtClean="0"/>
              <a:t> Student Development Center at Indiana State University, 2014.</a:t>
            </a:r>
          </a:p>
          <a:p>
            <a:r>
              <a:rPr lang="en-US" dirty="0" smtClean="0"/>
              <a:t>Garr Reynolds, Top Ten Slide Tips, accessed online at </a:t>
            </a:r>
            <a:r>
              <a:rPr lang="en-US" dirty="0" smtClean="0">
                <a:hlinkClick r:id="rId3"/>
              </a:rPr>
              <a:t>http://www.garrreynolds.com/preso-tips/design/</a:t>
            </a:r>
            <a:r>
              <a:rPr lang="en-US" dirty="0" smtClean="0"/>
              <a:t>, Feb, 2014.  </a:t>
            </a:r>
          </a:p>
          <a:p>
            <a:endParaRPr lang="en-US" dirty="0"/>
          </a:p>
        </p:txBody>
      </p:sp>
      <p:sp>
        <p:nvSpPr>
          <p:cNvPr id="4" name="Slide Number Placeholder 3"/>
          <p:cNvSpPr>
            <a:spLocks noGrp="1"/>
          </p:cNvSpPr>
          <p:nvPr>
            <p:ph type="sldNum" sz="quarter" idx="10"/>
          </p:nvPr>
        </p:nvSpPr>
        <p:spPr/>
        <p:txBody>
          <a:bodyPr/>
          <a:lstStyle/>
          <a:p>
            <a:fld id="{4E91C2AD-E2BC-44E3-82D2-ABB95DEDBEA2}" type="slidenum">
              <a:rPr lang="en-US" smtClean="0"/>
              <a:t>11</a:t>
            </a:fld>
            <a:endParaRPr lang="en-US"/>
          </a:p>
        </p:txBody>
      </p:sp>
    </p:spTree>
    <p:extLst>
      <p:ext uri="{BB962C8B-B14F-4D97-AF65-F5344CB8AC3E}">
        <p14:creationId xmlns:p14="http://schemas.microsoft.com/office/powerpoint/2010/main" val="203385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089" y="209325"/>
            <a:ext cx="4417889" cy="857250"/>
          </a:xfrm>
        </p:spPr>
        <p:txBody>
          <a:bodyPr/>
          <a:lstStyle>
            <a:lvl1pPr>
              <a:defRPr>
                <a:solidFill>
                  <a:schemeClr val="tx1"/>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4389089" y="1203497"/>
            <a:ext cx="4417889" cy="280208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4"/>
          <p:cNvSpPr>
            <a:spLocks noGrp="1"/>
          </p:cNvSpPr>
          <p:nvPr>
            <p:ph sz="quarter" idx="11" hasCustomPrompt="1"/>
          </p:nvPr>
        </p:nvSpPr>
        <p:spPr>
          <a:xfrm>
            <a:off x="4389092" y="4127995"/>
            <a:ext cx="4418013" cy="423863"/>
          </a:xfrm>
          <a:effectLst>
            <a:reflection blurRad="6350" stA="52000" endA="300" endPos="35000" dir="5400000" sy="-100000" algn="bl" rotWithShape="0"/>
          </a:effectLst>
        </p:spPr>
        <p:txBody>
          <a:bodyPr/>
          <a:lstStyle>
            <a:lvl1pPr marL="0" indent="0" algn="ctr">
              <a:buNone/>
              <a:defRPr b="1" baseline="0">
                <a:solidFill>
                  <a:srgbClr val="FFFFFF"/>
                </a:solidFill>
                <a:effectLst>
                  <a:reflection blurRad="6350" stA="50000" endA="300" endPos="50000" dir="5400000" sy="-100000" algn="bl" rotWithShape="0"/>
                </a:effectLst>
              </a:defRPr>
            </a:lvl1pPr>
            <a:lvl5pPr marL="1828800" indent="0" algn="ctr">
              <a:buFont typeface="Arial"/>
              <a:buNone/>
              <a:defRPr baseline="0"/>
            </a:lvl5pPr>
          </a:lstStyle>
          <a:p>
            <a:pPr lvl="0"/>
            <a:r>
              <a:rPr lang="en-US" dirty="0" smtClean="0"/>
              <a:t>REFLECTIVE TITLE</a:t>
            </a:r>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lide - No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57200" y="1200151"/>
            <a:ext cx="8229600" cy="29073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1" hasCustomPrompt="1"/>
          </p:nvPr>
        </p:nvSpPr>
        <p:spPr>
          <a:xfrm>
            <a:off x="457201" y="4148052"/>
            <a:ext cx="4418013" cy="423863"/>
          </a:xfrm>
          <a:effectLst>
            <a:reflection blurRad="6350" stA="52000" endA="300" endPos="35000" dir="5400000" sy="-100000" algn="bl" rotWithShape="0"/>
          </a:effectLst>
        </p:spPr>
        <p:txBody>
          <a:bodyPr/>
          <a:lstStyle>
            <a:lvl1pPr marL="0" indent="0" algn="ctr">
              <a:buNone/>
              <a:defRPr b="1" baseline="0">
                <a:solidFill>
                  <a:srgbClr val="000000"/>
                </a:solidFill>
                <a:effectLst>
                  <a:reflection blurRad="6350" stA="50000" endA="300" endPos="50000" dir="5400000" sy="-100000" algn="bl" rotWithShape="0"/>
                </a:effectLst>
              </a:defRPr>
            </a:lvl1pPr>
            <a:lvl5pPr marL="1828800" indent="0" algn="ctr">
              <a:buFont typeface="Arial"/>
              <a:buNone/>
              <a:defRPr baseline="0"/>
            </a:lvl5pPr>
          </a:lstStyle>
          <a:p>
            <a:pPr lvl="0"/>
            <a:r>
              <a:rPr lang="en-US" dirty="0" smtClean="0"/>
              <a:t>REFLECTIVE TITLE</a:t>
            </a:r>
            <a:endParaRPr lang="en-US" dirty="0"/>
          </a:p>
        </p:txBody>
      </p:sp>
    </p:spTree>
    <p:extLst>
      <p:ext uri="{BB962C8B-B14F-4D97-AF65-F5344CB8AC3E}">
        <p14:creationId xmlns:p14="http://schemas.microsoft.com/office/powerpoint/2010/main" val="1034301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4458507"/>
            <a:ext cx="9156829" cy="684993"/>
          </a:xfrm>
          <a:prstGeom prst="rect">
            <a:avLst/>
          </a:prstGeom>
          <a:gradFill flip="none" rotWithShape="1">
            <a:gsLst>
              <a:gs pos="76000">
                <a:schemeClr val="accent6">
                  <a:lumMod val="75000"/>
                </a:schemeClr>
              </a:gs>
              <a:gs pos="0">
                <a:schemeClr val="accent2">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273474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8221512" y="4505674"/>
            <a:ext cx="912357" cy="597299"/>
          </a:xfrm>
          <a:prstGeom prst="rect">
            <a:avLst/>
          </a:prstGeom>
        </p:spPr>
      </p:pic>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2" r:id="rId1"/>
    <p:sldLayoutId id="2147483664" r:id="rId2"/>
  </p:sldLayoutIdLst>
  <p:txStyles>
    <p:titleStyle>
      <a:lvl1pPr algn="ctr" defTabSz="9144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Skills</a:t>
            </a:r>
            <a:endParaRPr lang="en-US" dirty="0"/>
          </a:p>
        </p:txBody>
      </p:sp>
      <p:sp>
        <p:nvSpPr>
          <p:cNvPr id="3" name="Content Placeholder 2"/>
          <p:cNvSpPr>
            <a:spLocks noGrp="1"/>
          </p:cNvSpPr>
          <p:nvPr>
            <p:ph idx="1"/>
          </p:nvPr>
        </p:nvSpPr>
        <p:spPr/>
        <p:txBody>
          <a:bodyPr/>
          <a:lstStyle/>
          <a:p>
            <a:r>
              <a:rPr lang="en-US" dirty="0" smtClean="0"/>
              <a:t>Prepared for Principles of Marketing Portion of Category </a:t>
            </a:r>
            <a:r>
              <a:rPr lang="en-US" dirty="0" smtClean="0"/>
              <a:t>Analys</a:t>
            </a:r>
            <a:r>
              <a:rPr lang="en-US" dirty="0" smtClean="0"/>
              <a:t>t Modules</a:t>
            </a:r>
            <a:endParaRPr lang="en-US" dirty="0"/>
          </a:p>
        </p:txBody>
      </p:sp>
    </p:spTree>
    <p:extLst>
      <p:ext uri="{BB962C8B-B14F-4D97-AF65-F5344CB8AC3E}">
        <p14:creationId xmlns:p14="http://schemas.microsoft.com/office/powerpoint/2010/main" val="3863150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Presentation Do’s and Don’ts</a:t>
            </a:r>
            <a:endParaRPr lang="en-US" dirty="0"/>
          </a:p>
        </p:txBody>
      </p:sp>
      <p:sp>
        <p:nvSpPr>
          <p:cNvPr id="8" name="Content Placeholder 7"/>
          <p:cNvSpPr>
            <a:spLocks noGrp="1"/>
          </p:cNvSpPr>
          <p:nvPr>
            <p:ph sz="half" idx="2"/>
          </p:nvPr>
        </p:nvSpPr>
        <p:spPr/>
        <p:txBody>
          <a:bodyPr>
            <a:normAutofit fontScale="25000" lnSpcReduction="20000"/>
          </a:bodyPr>
          <a:lstStyle/>
          <a:p>
            <a:pPr lvl="0" algn="ctr" defTabSz="457200">
              <a:buNone/>
            </a:pPr>
            <a:r>
              <a:rPr lang="en-US" sz="7600" b="1" dirty="0">
                <a:solidFill>
                  <a:prstClr val="black"/>
                </a:solidFill>
                <a:latin typeface="Calibri" panose="020F0502020204030204" pitchFamily="34" charset="0"/>
              </a:rPr>
              <a:t>Delivering the presentation</a:t>
            </a:r>
            <a:endParaRPr lang="en-US" sz="7600" dirty="0">
              <a:solidFill>
                <a:prstClr val="black"/>
              </a:solidFill>
              <a:latin typeface="Calibri" panose="020F0502020204030204" pitchFamily="34" charset="0"/>
            </a:endParaRPr>
          </a:p>
          <a:p>
            <a:pPr lvl="0" algn="ctr" defTabSz="457200">
              <a:lnSpc>
                <a:spcPct val="150000"/>
              </a:lnSpc>
              <a:buFont typeface="Arial"/>
              <a:buChar char="•"/>
            </a:pPr>
            <a:r>
              <a:rPr lang="en-US" sz="7600" dirty="0">
                <a:solidFill>
                  <a:prstClr val="black"/>
                </a:solidFill>
                <a:latin typeface="Calibri" panose="020F0502020204030204" pitchFamily="34" charset="0"/>
              </a:rPr>
              <a:t>Nervous is good</a:t>
            </a:r>
          </a:p>
          <a:p>
            <a:pPr lvl="0" algn="ctr" defTabSz="457200">
              <a:lnSpc>
                <a:spcPct val="150000"/>
              </a:lnSpc>
              <a:buFont typeface="Arial"/>
              <a:buChar char="•"/>
            </a:pPr>
            <a:r>
              <a:rPr lang="en-US" sz="7600" dirty="0">
                <a:solidFill>
                  <a:prstClr val="black"/>
                </a:solidFill>
                <a:latin typeface="Calibri" panose="020F0502020204030204" pitchFamily="34" charset="0"/>
              </a:rPr>
              <a:t>Dress for confidence</a:t>
            </a:r>
          </a:p>
          <a:p>
            <a:pPr lvl="0" algn="ctr" defTabSz="457200">
              <a:lnSpc>
                <a:spcPct val="150000"/>
              </a:lnSpc>
              <a:buFont typeface="Arial"/>
              <a:buChar char="•"/>
            </a:pPr>
            <a:r>
              <a:rPr lang="en-US" sz="7600" dirty="0">
                <a:solidFill>
                  <a:prstClr val="black"/>
                </a:solidFill>
                <a:latin typeface="Calibri" panose="020F0502020204030204" pitchFamily="34" charset="0"/>
              </a:rPr>
              <a:t>Be the early bird</a:t>
            </a:r>
          </a:p>
          <a:p>
            <a:pPr lvl="0" algn="ctr" defTabSz="457200">
              <a:lnSpc>
                <a:spcPct val="150000"/>
              </a:lnSpc>
              <a:buFont typeface="Arial"/>
              <a:buChar char="•"/>
            </a:pPr>
            <a:r>
              <a:rPr lang="en-US" sz="7600" dirty="0">
                <a:solidFill>
                  <a:prstClr val="black"/>
                </a:solidFill>
                <a:latin typeface="Calibri" panose="020F0502020204030204" pitchFamily="34" charset="0"/>
              </a:rPr>
              <a:t>Slow is good</a:t>
            </a:r>
          </a:p>
          <a:p>
            <a:pPr lvl="0" algn="ctr" defTabSz="457200">
              <a:lnSpc>
                <a:spcPct val="150000"/>
              </a:lnSpc>
              <a:buFont typeface="Arial"/>
              <a:buChar char="•"/>
            </a:pPr>
            <a:r>
              <a:rPr lang="en-US" sz="7600" dirty="0">
                <a:solidFill>
                  <a:prstClr val="black"/>
                </a:solidFill>
                <a:latin typeface="Calibri" panose="020F0502020204030204" pitchFamily="34" charset="0"/>
              </a:rPr>
              <a:t>Have a backup plan</a:t>
            </a:r>
          </a:p>
          <a:p>
            <a:pPr lvl="0" algn="ctr" defTabSz="457200">
              <a:lnSpc>
                <a:spcPct val="150000"/>
              </a:lnSpc>
              <a:buFont typeface="Arial"/>
              <a:buChar char="•"/>
            </a:pPr>
            <a:r>
              <a:rPr lang="en-US" sz="7600" dirty="0">
                <a:solidFill>
                  <a:prstClr val="black"/>
                </a:solidFill>
                <a:latin typeface="Calibri" panose="020F0502020204030204" pitchFamily="34" charset="0"/>
              </a:rPr>
              <a:t>Project your voice</a:t>
            </a:r>
          </a:p>
          <a:p>
            <a:pPr lvl="0" algn="ctr" defTabSz="457200">
              <a:lnSpc>
                <a:spcPct val="150000"/>
              </a:lnSpc>
              <a:buFont typeface="Arial"/>
              <a:buChar char="•"/>
            </a:pPr>
            <a:r>
              <a:rPr lang="en-US" sz="7600" dirty="0">
                <a:solidFill>
                  <a:prstClr val="black"/>
                </a:solidFill>
                <a:latin typeface="Calibri" panose="020F0502020204030204" pitchFamily="34" charset="0"/>
              </a:rPr>
              <a:t>Keep eye contact</a:t>
            </a:r>
          </a:p>
          <a:p>
            <a:endParaRPr lang="en-US" dirty="0"/>
          </a:p>
        </p:txBody>
      </p:sp>
    </p:spTree>
    <p:extLst>
      <p:ext uri="{BB962C8B-B14F-4D97-AF65-F5344CB8AC3E}">
        <p14:creationId xmlns:p14="http://schemas.microsoft.com/office/powerpoint/2010/main" val="833539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Thank You</a:t>
            </a:r>
            <a:endParaRPr lang="en-US" dirty="0"/>
          </a:p>
        </p:txBody>
      </p:sp>
      <p:sp>
        <p:nvSpPr>
          <p:cNvPr id="6" name="Content Placeholder 5"/>
          <p:cNvSpPr>
            <a:spLocks noGrp="1"/>
          </p:cNvSpPr>
          <p:nvPr>
            <p:ph sz="half" idx="2"/>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Questions</a:t>
            </a:r>
            <a:r>
              <a:rPr lang="en-US" dirty="0" smtClean="0"/>
              <a:t>?</a:t>
            </a:r>
            <a:endParaRPr lang="en-US" dirty="0"/>
          </a:p>
        </p:txBody>
      </p:sp>
      <p:sp>
        <p:nvSpPr>
          <p:cNvPr id="7" name="Content Placeholder 6"/>
          <p:cNvSpPr>
            <a:spLocks noGrp="1"/>
          </p:cNvSpPr>
          <p:nvPr>
            <p:ph sz="quarter" idx="11"/>
          </p:nvPr>
        </p:nvSpPr>
        <p:spPr/>
        <p:txBody>
          <a:bodyPr>
            <a:normAutofit fontScale="85000" lnSpcReduction="20000"/>
          </a:bodyPr>
          <a:lstStyle/>
          <a:p>
            <a:endParaRPr lang="en-US"/>
          </a:p>
        </p:txBody>
      </p:sp>
    </p:spTree>
    <p:extLst>
      <p:ext uri="{BB962C8B-B14F-4D97-AF65-F5344CB8AC3E}">
        <p14:creationId xmlns:p14="http://schemas.microsoft.com/office/powerpoint/2010/main" val="3977710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Focal Areas </a:t>
            </a:r>
            <a:endParaRPr lang="en-US" dirty="0"/>
          </a:p>
        </p:txBody>
      </p:sp>
      <p:sp>
        <p:nvSpPr>
          <p:cNvPr id="6" name="Content Placeholder 5"/>
          <p:cNvSpPr>
            <a:spLocks noGrp="1"/>
          </p:cNvSpPr>
          <p:nvPr>
            <p:ph sz="half" idx="2"/>
          </p:nvPr>
        </p:nvSpPr>
        <p:spPr/>
        <p:txBody>
          <a:bodyPr/>
          <a:lstStyle/>
          <a:p>
            <a:pPr marL="0" indent="0">
              <a:buNone/>
            </a:pPr>
            <a:r>
              <a:rPr lang="en-US" dirty="0" smtClean="0"/>
              <a:t>1.  Slide Design</a:t>
            </a:r>
          </a:p>
          <a:p>
            <a:pPr marL="514350" indent="-514350">
              <a:buAutoNum type="arabicPeriod" startAt="2"/>
            </a:pPr>
            <a:r>
              <a:rPr lang="en-US" dirty="0" smtClean="0"/>
              <a:t>PowerPoint Rules</a:t>
            </a:r>
          </a:p>
          <a:p>
            <a:pPr marL="514350" indent="-514350">
              <a:buAutoNum type="arabicPeriod" startAt="2"/>
            </a:pPr>
            <a:r>
              <a:rPr lang="en-US" dirty="0" smtClean="0"/>
              <a:t>Presentation Delivery</a:t>
            </a:r>
            <a:endParaRPr lang="en-US" dirty="0"/>
          </a:p>
        </p:txBody>
      </p:sp>
      <p:sp>
        <p:nvSpPr>
          <p:cNvPr id="7" name="Content Placeholder 6"/>
          <p:cNvSpPr>
            <a:spLocks noGrp="1"/>
          </p:cNvSpPr>
          <p:nvPr>
            <p:ph sz="quarter" idx="11"/>
          </p:nvPr>
        </p:nvSpPr>
        <p:spPr/>
        <p:txBody>
          <a:bodyPr>
            <a:normAutofit fontScale="85000" lnSpcReduction="20000"/>
          </a:bodyPr>
          <a:lstStyle/>
          <a:p>
            <a:endParaRPr lang="en-US" dirty="0"/>
          </a:p>
        </p:txBody>
      </p:sp>
    </p:spTree>
    <p:extLst>
      <p:ext uri="{BB962C8B-B14F-4D97-AF65-F5344CB8AC3E}">
        <p14:creationId xmlns:p14="http://schemas.microsoft.com/office/powerpoint/2010/main" val="2713879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Slide Design</a:t>
            </a:r>
            <a:endParaRPr lang="en-US" dirty="0"/>
          </a:p>
        </p:txBody>
      </p:sp>
      <p:sp>
        <p:nvSpPr>
          <p:cNvPr id="6" name="Content Placeholder 5"/>
          <p:cNvSpPr>
            <a:spLocks noGrp="1"/>
          </p:cNvSpPr>
          <p:nvPr>
            <p:ph sz="half" idx="2"/>
          </p:nvPr>
        </p:nvSpPr>
        <p:spPr/>
        <p:txBody>
          <a:bodyPr/>
          <a:lstStyle/>
          <a:p>
            <a:r>
              <a:rPr lang="en-US" dirty="0" smtClean="0"/>
              <a:t>Choose Color </a:t>
            </a:r>
            <a:r>
              <a:rPr lang="en-US" dirty="0" smtClean="0">
                <a:solidFill>
                  <a:schemeClr val="accent6">
                    <a:lumMod val="40000"/>
                    <a:lumOff val="60000"/>
                  </a:schemeClr>
                </a:solidFill>
              </a:rPr>
              <a:t>wisely </a:t>
            </a:r>
            <a:r>
              <a:rPr lang="en-US" dirty="0" smtClean="0">
                <a:solidFill>
                  <a:schemeClr val="accent2"/>
                </a:solidFill>
              </a:rPr>
              <a:t>as </a:t>
            </a:r>
            <a:r>
              <a:rPr lang="en-US" dirty="0" smtClean="0">
                <a:solidFill>
                  <a:schemeClr val="accent2">
                    <a:lumMod val="75000"/>
                  </a:schemeClr>
                </a:solidFill>
              </a:rPr>
              <a:t>to </a:t>
            </a:r>
            <a:r>
              <a:rPr lang="en-US" dirty="0" smtClean="0">
                <a:solidFill>
                  <a:schemeClr val="accent3">
                    <a:lumMod val="40000"/>
                    <a:lumOff val="60000"/>
                  </a:schemeClr>
                </a:solidFill>
              </a:rPr>
              <a:t>not </a:t>
            </a:r>
            <a:r>
              <a:rPr lang="en-US" dirty="0" smtClean="0">
                <a:solidFill>
                  <a:schemeClr val="accent6">
                    <a:lumMod val="75000"/>
                  </a:schemeClr>
                </a:solidFill>
              </a:rPr>
              <a:t>detract </a:t>
            </a:r>
            <a:r>
              <a:rPr lang="en-US" dirty="0" smtClean="0">
                <a:solidFill>
                  <a:schemeClr val="bg2"/>
                </a:solidFill>
              </a:rPr>
              <a:t>from the presentation</a:t>
            </a:r>
          </a:p>
          <a:p>
            <a:endParaRPr lang="en-US" sz="1400" dirty="0" smtClean="0">
              <a:solidFill>
                <a:schemeClr val="bg2"/>
              </a:solidFill>
            </a:endParaRPr>
          </a:p>
          <a:p>
            <a:r>
              <a:rPr lang="en-US" sz="1400" dirty="0" smtClean="0">
                <a:solidFill>
                  <a:schemeClr val="bg2"/>
                </a:solidFill>
              </a:rPr>
              <a:t>Font size can also detract from the readers understanding of the material</a:t>
            </a:r>
          </a:p>
          <a:p>
            <a:endParaRPr lang="en-US" sz="1400" dirty="0">
              <a:solidFill>
                <a:schemeClr val="bg2"/>
              </a:solidFill>
            </a:endParaRPr>
          </a:p>
          <a:p>
            <a:r>
              <a:rPr lang="en-US" dirty="0" smtClean="0"/>
              <a:t>Limit animations for professional presentations</a:t>
            </a:r>
          </a:p>
          <a:p>
            <a:r>
              <a:rPr lang="en-US" dirty="0" smtClean="0"/>
              <a:t>Keep pictures to the point</a:t>
            </a:r>
            <a:endParaRPr lang="en-US" dirty="0"/>
          </a:p>
        </p:txBody>
      </p:sp>
      <p:sp>
        <p:nvSpPr>
          <p:cNvPr id="7" name="Content Placeholder 6"/>
          <p:cNvSpPr>
            <a:spLocks noGrp="1"/>
          </p:cNvSpPr>
          <p:nvPr>
            <p:ph sz="quarter" idx="11"/>
          </p:nvPr>
        </p:nvSpPr>
        <p:spPr/>
        <p:txBody>
          <a:bodyPr>
            <a:normAutofit fontScale="85000" lnSpcReduction="20000"/>
          </a:bodyPr>
          <a:lstStyle/>
          <a:p>
            <a:endParaRPr lang="en-US"/>
          </a:p>
        </p:txBody>
      </p:sp>
    </p:spTree>
    <p:extLst>
      <p:ext uri="{BB962C8B-B14F-4D97-AF65-F5344CB8AC3E}">
        <p14:creationId xmlns:p14="http://schemas.microsoft.com/office/powerpoint/2010/main" val="540518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Power Point </a:t>
            </a:r>
            <a:r>
              <a:rPr lang="en-US" dirty="0" err="1" smtClean="0"/>
              <a:t>Guidlines</a:t>
            </a:r>
            <a:endParaRPr lang="en-US" dirty="0"/>
          </a:p>
        </p:txBody>
      </p:sp>
      <p:sp>
        <p:nvSpPr>
          <p:cNvPr id="6" name="Content Placeholder 5"/>
          <p:cNvSpPr>
            <a:spLocks noGrp="1"/>
          </p:cNvSpPr>
          <p:nvPr>
            <p:ph sz="half" idx="2"/>
          </p:nvPr>
        </p:nvSpPr>
        <p:spPr/>
        <p:txBody>
          <a:bodyPr/>
          <a:lstStyle/>
          <a:p>
            <a:r>
              <a:rPr lang="en-US" dirty="0" smtClean="0"/>
              <a:t>Keep each bullet to eight words or less</a:t>
            </a:r>
          </a:p>
          <a:p>
            <a:r>
              <a:rPr lang="en-US" dirty="0" smtClean="0"/>
              <a:t>Keep length appropriate to the presentation</a:t>
            </a:r>
          </a:p>
          <a:p>
            <a:r>
              <a:rPr lang="en-US" dirty="0" smtClean="0"/>
              <a:t>Be more than a Power Point mouthpiece</a:t>
            </a:r>
          </a:p>
          <a:p>
            <a:r>
              <a:rPr lang="en-US" dirty="0" smtClean="0"/>
              <a:t>KISS, or Keep It Simple Silly!</a:t>
            </a:r>
          </a:p>
          <a:p>
            <a:endParaRPr lang="en-US" dirty="0"/>
          </a:p>
        </p:txBody>
      </p:sp>
      <p:sp>
        <p:nvSpPr>
          <p:cNvPr id="7" name="Content Placeholder 6"/>
          <p:cNvSpPr>
            <a:spLocks noGrp="1"/>
          </p:cNvSpPr>
          <p:nvPr>
            <p:ph sz="quarter" idx="11"/>
          </p:nvPr>
        </p:nvSpPr>
        <p:spPr/>
        <p:txBody>
          <a:bodyPr>
            <a:normAutofit fontScale="85000" lnSpcReduction="20000"/>
          </a:bodyPr>
          <a:lstStyle/>
          <a:p>
            <a:endParaRPr lang="en-US"/>
          </a:p>
        </p:txBody>
      </p:sp>
    </p:spTree>
    <p:extLst>
      <p:ext uri="{BB962C8B-B14F-4D97-AF65-F5344CB8AC3E}">
        <p14:creationId xmlns:p14="http://schemas.microsoft.com/office/powerpoint/2010/main" val="2365041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Friend your Slide Sorter</a:t>
            </a:r>
            <a:endParaRPr lang="en-US" dirty="0"/>
          </a:p>
        </p:txBody>
      </p:sp>
      <p:sp>
        <p:nvSpPr>
          <p:cNvPr id="3" name="Content Placeholder 2"/>
          <p:cNvSpPr>
            <a:spLocks noGrp="1"/>
          </p:cNvSpPr>
          <p:nvPr>
            <p:ph sz="half" idx="2"/>
          </p:nvPr>
        </p:nvSpPr>
        <p:spPr/>
        <p:txBody>
          <a:bodyPr/>
          <a:lstStyle/>
          <a:p>
            <a:r>
              <a:rPr lang="en-US" dirty="0" smtClean="0"/>
              <a:t>People tend to remember things better when things are grouped together</a:t>
            </a:r>
          </a:p>
          <a:p>
            <a:endParaRPr lang="en-US" dirty="0"/>
          </a:p>
          <a:p>
            <a:r>
              <a:rPr lang="en-US" dirty="0" smtClean="0"/>
              <a:t>Using the slide sorter to group like material can aide the presenter in giving the presentation a smoother flow.  </a:t>
            </a:r>
            <a:endParaRPr lang="en-US" dirty="0"/>
          </a:p>
        </p:txBody>
      </p:sp>
      <p:sp>
        <p:nvSpPr>
          <p:cNvPr id="4" name="Content Placeholder 3"/>
          <p:cNvSpPr>
            <a:spLocks noGrp="1"/>
          </p:cNvSpPr>
          <p:nvPr>
            <p:ph sz="quarter" idx="11"/>
          </p:nvPr>
        </p:nvSpPr>
        <p:spPr/>
        <p:txBody>
          <a:bodyPr>
            <a:normAutofit fontScale="85000" lnSpcReduction="20000"/>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670" y="1605840"/>
            <a:ext cx="2189843" cy="104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345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Graphs</a:t>
            </a:r>
            <a:endParaRPr lang="en-US" dirty="0"/>
          </a:p>
        </p:txBody>
      </p:sp>
      <p:sp>
        <p:nvSpPr>
          <p:cNvPr id="6" name="Content Placeholder 5"/>
          <p:cNvSpPr>
            <a:spLocks noGrp="1"/>
          </p:cNvSpPr>
          <p:nvPr>
            <p:ph sz="half" idx="2"/>
          </p:nvPr>
        </p:nvSpPr>
        <p:spPr/>
        <p:txBody>
          <a:bodyPr>
            <a:normAutofit/>
          </a:bodyPr>
          <a:lstStyle/>
          <a:p>
            <a:pPr marL="0" indent="0">
              <a:buNone/>
            </a:pPr>
            <a:r>
              <a:rPr lang="en-US" sz="2000" b="1" dirty="0" smtClean="0"/>
              <a:t>Graphs</a:t>
            </a:r>
            <a:endParaRPr lang="en-US" sz="2000" b="1" dirty="0" smtClean="0"/>
          </a:p>
          <a:p>
            <a:r>
              <a:rPr lang="en-US" sz="2000" dirty="0" smtClean="0"/>
              <a:t>People often put too much data in graphs</a:t>
            </a:r>
          </a:p>
          <a:p>
            <a:r>
              <a:rPr lang="en-US" sz="2000" dirty="0" smtClean="0"/>
              <a:t>Pie charts, bar charts, and line charts work well</a:t>
            </a:r>
          </a:p>
          <a:p>
            <a:r>
              <a:rPr lang="en-US" sz="2000" dirty="0" smtClean="0"/>
              <a:t>Side by side comparisons also work </a:t>
            </a:r>
            <a:r>
              <a:rPr lang="en-US" sz="2000" dirty="0" smtClean="0"/>
              <a:t>well</a:t>
            </a:r>
            <a:endParaRPr lang="en-US" sz="2000" dirty="0" smtClean="0"/>
          </a:p>
        </p:txBody>
      </p:sp>
      <p:sp>
        <p:nvSpPr>
          <p:cNvPr id="7" name="Content Placeholder 6"/>
          <p:cNvSpPr>
            <a:spLocks noGrp="1"/>
          </p:cNvSpPr>
          <p:nvPr>
            <p:ph sz="quarter" idx="11"/>
          </p:nvPr>
        </p:nvSpPr>
        <p:spPr/>
        <p:txBody>
          <a:bodyPr>
            <a:normAutofit fontScale="85000" lnSpcReduction="20000"/>
          </a:bodyPr>
          <a:lstStyle/>
          <a:p>
            <a:endParaRPr lang="en-US" dirty="0"/>
          </a:p>
        </p:txBody>
      </p:sp>
      <p:pic>
        <p:nvPicPr>
          <p:cNvPr id="1026" name="Picture 2" descr="http://www.zealllc.com/c2003/Zeal06270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256" y="0"/>
            <a:ext cx="1636744" cy="1145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etermcm.dircon.co.uk/software/og_pie_chart/example_p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200151"/>
            <a:ext cx="1905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sc.wisc.edu/sscc/pubs/screenshots/4-24b/4-24_6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935" y="2745011"/>
            <a:ext cx="1555386" cy="145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371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Videos and Sound</a:t>
            </a:r>
            <a:endParaRPr lang="en-US" dirty="0"/>
          </a:p>
        </p:txBody>
      </p:sp>
      <p:sp>
        <p:nvSpPr>
          <p:cNvPr id="6" name="Content Placeholder 5"/>
          <p:cNvSpPr>
            <a:spLocks noGrp="1"/>
          </p:cNvSpPr>
          <p:nvPr>
            <p:ph sz="half" idx="2"/>
          </p:nvPr>
        </p:nvSpPr>
        <p:spPr/>
        <p:txBody>
          <a:bodyPr>
            <a:normAutofit/>
          </a:bodyPr>
          <a:lstStyle/>
          <a:p>
            <a:pPr marL="0" indent="0">
              <a:buNone/>
            </a:pPr>
            <a:r>
              <a:rPr lang="en-US" sz="2000" b="1" dirty="0" smtClean="0"/>
              <a:t>Videos </a:t>
            </a:r>
            <a:r>
              <a:rPr lang="en-US" sz="2000" b="1" dirty="0" smtClean="0"/>
              <a:t>and Sounds</a:t>
            </a:r>
          </a:p>
          <a:p>
            <a:r>
              <a:rPr lang="en-US" sz="2000" dirty="0" smtClean="0"/>
              <a:t>Good at illustrating concrete examples</a:t>
            </a:r>
          </a:p>
          <a:p>
            <a:r>
              <a:rPr lang="en-US" sz="2000" dirty="0" smtClean="0"/>
              <a:t>Easy to implement</a:t>
            </a:r>
          </a:p>
          <a:p>
            <a:r>
              <a:rPr lang="en-US" sz="2000" dirty="0" smtClean="0"/>
              <a:t>Audio is also easy to implement to show an interview</a:t>
            </a:r>
          </a:p>
          <a:p>
            <a:r>
              <a:rPr lang="en-US" sz="2000" dirty="0" smtClean="0"/>
              <a:t>Avoid superfluous videos or sounds as they can detract from credibility</a:t>
            </a:r>
            <a:endParaRPr lang="en-US" sz="2000" dirty="0"/>
          </a:p>
        </p:txBody>
      </p:sp>
      <p:sp>
        <p:nvSpPr>
          <p:cNvPr id="7" name="Content Placeholder 6"/>
          <p:cNvSpPr>
            <a:spLocks noGrp="1"/>
          </p:cNvSpPr>
          <p:nvPr>
            <p:ph sz="quarter" idx="11"/>
          </p:nvPr>
        </p:nvSpPr>
        <p:spPr/>
        <p:txBody>
          <a:bodyPr>
            <a:normAutofit fontScale="85000" lnSpcReduction="20000"/>
          </a:bodyPr>
          <a:lstStyle/>
          <a:p>
            <a:endParaRPr lang="en-US" dirty="0"/>
          </a:p>
        </p:txBody>
      </p:sp>
    </p:spTree>
    <p:extLst>
      <p:ext uri="{BB962C8B-B14F-4D97-AF65-F5344CB8AC3E}">
        <p14:creationId xmlns:p14="http://schemas.microsoft.com/office/powerpoint/2010/main" val="1985519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Presentation Do’s and Don’ts</a:t>
            </a:r>
            <a:endParaRPr lang="en-US" dirty="0"/>
          </a:p>
        </p:txBody>
      </p:sp>
      <p:sp>
        <p:nvSpPr>
          <p:cNvPr id="7" name="Content Placeholder 6"/>
          <p:cNvSpPr>
            <a:spLocks noGrp="1"/>
          </p:cNvSpPr>
          <p:nvPr>
            <p:ph sz="quarter" idx="11"/>
          </p:nvPr>
        </p:nvSpPr>
        <p:spPr/>
        <p:txBody>
          <a:bodyPr>
            <a:normAutofit fontScale="85000" lnSpcReduction="20000"/>
          </a:bodyPr>
          <a:lstStyle/>
          <a:p>
            <a:endParaRPr lang="en-US"/>
          </a:p>
        </p:txBody>
      </p:sp>
      <p:sp>
        <p:nvSpPr>
          <p:cNvPr id="9" name="Content Placeholder 8"/>
          <p:cNvSpPr>
            <a:spLocks noGrp="1"/>
          </p:cNvSpPr>
          <p:nvPr>
            <p:ph sz="half" idx="2"/>
          </p:nvPr>
        </p:nvSpPr>
        <p:spPr/>
        <p:txBody>
          <a:bodyPr>
            <a:normAutofit fontScale="92500" lnSpcReduction="20000"/>
          </a:bodyPr>
          <a:lstStyle/>
          <a:p>
            <a:pPr marL="0" indent="0" algn="ctr">
              <a:buNone/>
            </a:pPr>
            <a:r>
              <a:rPr lang="en-US" b="1" dirty="0"/>
              <a:t>Three basic </a:t>
            </a:r>
            <a:r>
              <a:rPr lang="en-US" b="1" dirty="0" smtClean="0"/>
              <a:t>sections</a:t>
            </a:r>
            <a:endParaRPr lang="en-US" b="1" dirty="0"/>
          </a:p>
          <a:p>
            <a:pPr marL="0" indent="0">
              <a:buNone/>
            </a:pPr>
            <a:r>
              <a:rPr lang="en-US" dirty="0"/>
              <a:t>The opening – 10 to 20% of presentation</a:t>
            </a:r>
          </a:p>
          <a:p>
            <a:r>
              <a:rPr lang="en-US" dirty="0"/>
              <a:t>What’s your rush?</a:t>
            </a:r>
          </a:p>
          <a:p>
            <a:r>
              <a:rPr lang="en-US" dirty="0"/>
              <a:t>Introduce</a:t>
            </a:r>
          </a:p>
          <a:p>
            <a:pPr marL="0" indent="0">
              <a:buNone/>
            </a:pPr>
            <a:r>
              <a:rPr lang="en-US" dirty="0"/>
              <a:t>The body – 70 -80% of presentation</a:t>
            </a:r>
          </a:p>
          <a:p>
            <a:pPr marL="0" indent="0">
              <a:buNone/>
            </a:pPr>
            <a:r>
              <a:rPr lang="en-US" dirty="0"/>
              <a:t>The closing – 10 to 20% of presentation</a:t>
            </a:r>
          </a:p>
          <a:p>
            <a:r>
              <a:rPr lang="en-US" dirty="0"/>
              <a:t>Don’t forget the “Thank You”</a:t>
            </a:r>
          </a:p>
          <a:p>
            <a:endParaRPr lang="en-US" dirty="0"/>
          </a:p>
        </p:txBody>
      </p:sp>
    </p:spTree>
    <p:extLst>
      <p:ext uri="{BB962C8B-B14F-4D97-AF65-F5344CB8AC3E}">
        <p14:creationId xmlns:p14="http://schemas.microsoft.com/office/powerpoint/2010/main" val="194010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Presentation Do’s and Don’ts</a:t>
            </a:r>
            <a:endParaRPr lang="en-US" dirty="0"/>
          </a:p>
        </p:txBody>
      </p:sp>
      <p:sp>
        <p:nvSpPr>
          <p:cNvPr id="7" name="Content Placeholder 6"/>
          <p:cNvSpPr>
            <a:spLocks noGrp="1"/>
          </p:cNvSpPr>
          <p:nvPr>
            <p:ph sz="quarter" idx="11"/>
          </p:nvPr>
        </p:nvSpPr>
        <p:spPr/>
        <p:txBody>
          <a:bodyPr>
            <a:normAutofit fontScale="85000" lnSpcReduction="20000"/>
          </a:bodyPr>
          <a:lstStyle/>
          <a:p>
            <a:endParaRPr lang="en-US"/>
          </a:p>
        </p:txBody>
      </p:sp>
      <p:sp>
        <p:nvSpPr>
          <p:cNvPr id="9" name="Content Placeholder 8"/>
          <p:cNvSpPr>
            <a:spLocks noGrp="1"/>
          </p:cNvSpPr>
          <p:nvPr>
            <p:ph sz="half" idx="2"/>
          </p:nvPr>
        </p:nvSpPr>
        <p:spPr/>
        <p:txBody>
          <a:bodyPr/>
          <a:lstStyle/>
          <a:p>
            <a:pPr marL="0" indent="0" algn="ctr">
              <a:buNone/>
            </a:pPr>
            <a:r>
              <a:rPr lang="en-US" b="1" dirty="0"/>
              <a:t>Preparing the presentation</a:t>
            </a:r>
          </a:p>
          <a:p>
            <a:pPr marL="0" indent="0">
              <a:buNone/>
            </a:pPr>
            <a:r>
              <a:rPr lang="en-US" dirty="0"/>
              <a:t>Above all, know the material</a:t>
            </a:r>
          </a:p>
          <a:p>
            <a:pPr marL="0" indent="0">
              <a:buNone/>
            </a:pPr>
            <a:r>
              <a:rPr lang="en-US" dirty="0"/>
              <a:t>Determine the purpose of the presentation</a:t>
            </a:r>
          </a:p>
          <a:p>
            <a:pPr marL="0" indent="0">
              <a:buNone/>
            </a:pPr>
            <a:r>
              <a:rPr lang="en-US" dirty="0"/>
              <a:t>Consider the audience</a:t>
            </a:r>
          </a:p>
          <a:p>
            <a:pPr marL="0" indent="0">
              <a:buNone/>
            </a:pPr>
            <a:r>
              <a:rPr lang="en-US" dirty="0"/>
              <a:t>Handouts should reinforce, not duplicate</a:t>
            </a:r>
          </a:p>
          <a:p>
            <a:endParaRPr lang="en-US" dirty="0"/>
          </a:p>
        </p:txBody>
      </p:sp>
    </p:spTree>
    <p:extLst>
      <p:ext uri="{BB962C8B-B14F-4D97-AF65-F5344CB8AC3E}">
        <p14:creationId xmlns:p14="http://schemas.microsoft.com/office/powerpoint/2010/main" val="1921383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gradi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orange-tower</Template>
  <TotalTime>140</TotalTime>
  <Words>452</Words>
  <Application>Microsoft Office PowerPoint</Application>
  <PresentationFormat>On-screen Show (16:9)</PresentationFormat>
  <Paragraphs>84</Paragraphs>
  <Slides>11</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blue-gradient</vt:lpstr>
      <vt:lpstr>Presentation Skills</vt:lpstr>
      <vt:lpstr>Focal Areas </vt:lpstr>
      <vt:lpstr>Slide Design</vt:lpstr>
      <vt:lpstr>Power Point Guidlines</vt:lpstr>
      <vt:lpstr>Be Friend your Slide Sorter</vt:lpstr>
      <vt:lpstr>Graphs</vt:lpstr>
      <vt:lpstr>Videos and Sound</vt:lpstr>
      <vt:lpstr>Presentation Do’s and Don’ts</vt:lpstr>
      <vt:lpstr>Presentation Do’s and Don’ts</vt:lpstr>
      <vt:lpstr>Presentation Do’s and Don’ts</vt:lpstr>
      <vt:lpstr>Thank You</vt:lpstr>
    </vt:vector>
  </TitlesOfParts>
  <Company>University of Texas at Tyler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Presentation</dc:title>
  <dc:creator>Kevin James</dc:creator>
  <cp:lastModifiedBy>Kevin James</cp:lastModifiedBy>
  <cp:revision>11</cp:revision>
  <dcterms:created xsi:type="dcterms:W3CDTF">2015-02-18T19:26:45Z</dcterms:created>
  <dcterms:modified xsi:type="dcterms:W3CDTF">2015-03-03T20:38:08Z</dcterms:modified>
</cp:coreProperties>
</file>