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20" r:id="rId1"/>
  </p:sldMasterIdLst>
  <p:notesMasterIdLst>
    <p:notesMasterId r:id="rId20"/>
  </p:notesMasterIdLst>
  <p:sldIdLst>
    <p:sldId id="361" r:id="rId2"/>
    <p:sldId id="360" r:id="rId3"/>
    <p:sldId id="362" r:id="rId4"/>
    <p:sldId id="292" r:id="rId5"/>
    <p:sldId id="305" r:id="rId6"/>
    <p:sldId id="306" r:id="rId7"/>
    <p:sldId id="353" r:id="rId8"/>
    <p:sldId id="307" r:id="rId9"/>
    <p:sldId id="304" r:id="rId10"/>
    <p:sldId id="309" r:id="rId11"/>
    <p:sldId id="298" r:id="rId12"/>
    <p:sldId id="310" r:id="rId13"/>
    <p:sldId id="308" r:id="rId14"/>
    <p:sldId id="297" r:id="rId15"/>
    <p:sldId id="311" r:id="rId16"/>
    <p:sldId id="312" r:id="rId17"/>
    <p:sldId id="314" r:id="rId18"/>
    <p:sldId id="313" r:id="rId19"/>
  </p:sldIdLst>
  <p:sldSz cx="9144000" cy="6858000" type="screen4x3"/>
  <p:notesSz cx="6858000" cy="9144000"/>
  <p:custDataLst>
    <p:tags r:id="rId21"/>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296"/>
    <a:srgbClr val="002776"/>
    <a:srgbClr val="002774"/>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6013" autoAdjust="0"/>
    <p:restoredTop sz="95027" autoAdjust="0"/>
  </p:normalViewPr>
  <p:slideViewPr>
    <p:cSldViewPr>
      <p:cViewPr>
        <p:scale>
          <a:sx n="97" d="100"/>
          <a:sy n="97" d="100"/>
        </p:scale>
        <p:origin x="-114" y="-24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ags" Target="tags/tag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1700A59-2BFA-49C6-BDEE-D42B75892859}" type="doc">
      <dgm:prSet loTypeId="urn:microsoft.com/office/officeart/2005/8/layout/cycle5" loCatId="cycle" qsTypeId="urn:microsoft.com/office/officeart/2005/8/quickstyle/simple1" qsCatId="simple" csTypeId="urn:microsoft.com/office/officeart/2005/8/colors/colorful2" csCatId="colorful" phldr="1"/>
      <dgm:spPr/>
      <dgm:t>
        <a:bodyPr/>
        <a:lstStyle/>
        <a:p>
          <a:endParaRPr lang="en-US"/>
        </a:p>
      </dgm:t>
    </dgm:pt>
    <dgm:pt modelId="{319D3E49-22BD-4FD7-A631-0DBC541ABBE3}">
      <dgm:prSet phldrT="[Text]" custT="1"/>
      <dgm:spPr/>
      <dgm:t>
        <a:bodyPr/>
        <a:lstStyle/>
        <a:p>
          <a:r>
            <a:rPr lang="en-US" sz="2000" dirty="0" smtClean="0"/>
            <a:t>Preparation for Internationalization (1)</a:t>
          </a:r>
          <a:endParaRPr lang="en-US" sz="2000" dirty="0"/>
        </a:p>
      </dgm:t>
    </dgm:pt>
    <dgm:pt modelId="{0636006F-7708-4BA0-9670-CF9823D6A337}" type="parTrans" cxnId="{24317A6F-3E72-49EB-8407-BE383404DE0D}">
      <dgm:prSet/>
      <dgm:spPr/>
      <dgm:t>
        <a:bodyPr/>
        <a:lstStyle/>
        <a:p>
          <a:endParaRPr lang="en-US"/>
        </a:p>
      </dgm:t>
    </dgm:pt>
    <dgm:pt modelId="{C1D56D00-03CA-4A5E-B3D9-24DBF2769EB2}" type="sibTrans" cxnId="{24317A6F-3E72-49EB-8407-BE383404DE0D}">
      <dgm:prSet/>
      <dgm:spPr/>
      <dgm:t>
        <a:bodyPr/>
        <a:lstStyle/>
        <a:p>
          <a:endParaRPr lang="en-US"/>
        </a:p>
      </dgm:t>
    </dgm:pt>
    <dgm:pt modelId="{F5E475A3-9052-4E6F-878D-C44EF98B259E}">
      <dgm:prSet phldrT="[Text]"/>
      <dgm:spPr/>
      <dgm:t>
        <a:bodyPr/>
        <a:lstStyle/>
        <a:p>
          <a:r>
            <a:rPr lang="en-US" dirty="0" smtClean="0"/>
            <a:t>Standard Operating Procedures (2)</a:t>
          </a:r>
          <a:endParaRPr lang="en-US" dirty="0"/>
        </a:p>
      </dgm:t>
    </dgm:pt>
    <dgm:pt modelId="{C4CC9C49-C4A0-4219-9508-2DCC707AD7EF}" type="parTrans" cxnId="{BC603C0A-BF7A-450C-A5BD-A963066D4844}">
      <dgm:prSet/>
      <dgm:spPr/>
      <dgm:t>
        <a:bodyPr/>
        <a:lstStyle/>
        <a:p>
          <a:endParaRPr lang="en-US"/>
        </a:p>
      </dgm:t>
    </dgm:pt>
    <dgm:pt modelId="{E27F9071-71C6-4F15-AC98-8C956EBE52A9}" type="sibTrans" cxnId="{BC603C0A-BF7A-450C-A5BD-A963066D4844}">
      <dgm:prSet/>
      <dgm:spPr/>
      <dgm:t>
        <a:bodyPr/>
        <a:lstStyle/>
        <a:p>
          <a:endParaRPr lang="en-US"/>
        </a:p>
      </dgm:t>
    </dgm:pt>
    <dgm:pt modelId="{954AB650-5D76-41C7-BA12-6BD25C408EA6}">
      <dgm:prSet phldrT="[Text]"/>
      <dgm:spPr>
        <a:solidFill>
          <a:schemeClr val="accent4">
            <a:lumMod val="50000"/>
          </a:schemeClr>
        </a:solidFill>
      </dgm:spPr>
      <dgm:t>
        <a:bodyPr/>
        <a:lstStyle/>
        <a:p>
          <a:r>
            <a:rPr lang="en-US" dirty="0" smtClean="0"/>
            <a:t> Employee Development (3)</a:t>
          </a:r>
          <a:endParaRPr lang="en-US" dirty="0"/>
        </a:p>
      </dgm:t>
    </dgm:pt>
    <dgm:pt modelId="{DEF74521-FE49-488B-B8A3-FCF4DF224291}" type="parTrans" cxnId="{E39C91BB-538B-4280-BB8F-4C78A48796DB}">
      <dgm:prSet/>
      <dgm:spPr/>
      <dgm:t>
        <a:bodyPr/>
        <a:lstStyle/>
        <a:p>
          <a:endParaRPr lang="en-US"/>
        </a:p>
      </dgm:t>
    </dgm:pt>
    <dgm:pt modelId="{82F8E6AC-BD28-4373-ACED-32B01DD41A1A}" type="sibTrans" cxnId="{E39C91BB-538B-4280-BB8F-4C78A48796DB}">
      <dgm:prSet/>
      <dgm:spPr/>
      <dgm:t>
        <a:bodyPr/>
        <a:lstStyle/>
        <a:p>
          <a:endParaRPr lang="en-US"/>
        </a:p>
      </dgm:t>
    </dgm:pt>
    <dgm:pt modelId="{832AC059-C235-46DD-ABEF-9FFCA280A1D8}">
      <dgm:prSet phldrT="[Text]"/>
      <dgm:spPr>
        <a:solidFill>
          <a:schemeClr val="accent3">
            <a:lumMod val="75000"/>
          </a:schemeClr>
        </a:solidFill>
      </dgm:spPr>
      <dgm:t>
        <a:bodyPr/>
        <a:lstStyle/>
        <a:p>
          <a:r>
            <a:rPr lang="en-US" dirty="0" smtClean="0"/>
            <a:t>Performance Appraisals </a:t>
          </a:r>
        </a:p>
        <a:p>
          <a:r>
            <a:rPr lang="en-US" dirty="0" smtClean="0"/>
            <a:t>(4)</a:t>
          </a:r>
          <a:endParaRPr lang="en-US" dirty="0"/>
        </a:p>
      </dgm:t>
    </dgm:pt>
    <dgm:pt modelId="{49C93136-187A-45FB-AAC7-11B85DACA56D}" type="parTrans" cxnId="{17127E4D-9FDF-42B3-ACBB-A9721C00987B}">
      <dgm:prSet/>
      <dgm:spPr/>
      <dgm:t>
        <a:bodyPr/>
        <a:lstStyle/>
        <a:p>
          <a:endParaRPr lang="en-US"/>
        </a:p>
      </dgm:t>
    </dgm:pt>
    <dgm:pt modelId="{556AD153-AB7B-4849-AA28-7CA5926CC2A5}" type="sibTrans" cxnId="{17127E4D-9FDF-42B3-ACBB-A9721C00987B}">
      <dgm:prSet/>
      <dgm:spPr/>
      <dgm:t>
        <a:bodyPr/>
        <a:lstStyle/>
        <a:p>
          <a:endParaRPr lang="en-US"/>
        </a:p>
      </dgm:t>
    </dgm:pt>
    <dgm:pt modelId="{1FA186F7-4AF9-42A7-B678-E79D3D9BEA9F}" type="pres">
      <dgm:prSet presAssocID="{D1700A59-2BFA-49C6-BDEE-D42B75892859}" presName="cycle" presStyleCnt="0">
        <dgm:presLayoutVars>
          <dgm:dir/>
          <dgm:resizeHandles val="exact"/>
        </dgm:presLayoutVars>
      </dgm:prSet>
      <dgm:spPr/>
      <dgm:t>
        <a:bodyPr/>
        <a:lstStyle/>
        <a:p>
          <a:endParaRPr lang="en-US"/>
        </a:p>
      </dgm:t>
    </dgm:pt>
    <dgm:pt modelId="{F25FA2EF-770B-42F4-8F1D-4E23302B1386}" type="pres">
      <dgm:prSet presAssocID="{319D3E49-22BD-4FD7-A631-0DBC541ABBE3}" presName="node" presStyleLbl="node1" presStyleIdx="0" presStyleCnt="4" custScaleX="126363">
        <dgm:presLayoutVars>
          <dgm:bulletEnabled val="1"/>
        </dgm:presLayoutVars>
      </dgm:prSet>
      <dgm:spPr/>
      <dgm:t>
        <a:bodyPr/>
        <a:lstStyle/>
        <a:p>
          <a:endParaRPr lang="en-US"/>
        </a:p>
      </dgm:t>
    </dgm:pt>
    <dgm:pt modelId="{1FD3DEFC-9265-4835-8523-848405ABE624}" type="pres">
      <dgm:prSet presAssocID="{319D3E49-22BD-4FD7-A631-0DBC541ABBE3}" presName="spNode" presStyleCnt="0"/>
      <dgm:spPr/>
    </dgm:pt>
    <dgm:pt modelId="{903030CF-A910-4789-B45A-DDBF34B48913}" type="pres">
      <dgm:prSet presAssocID="{C1D56D00-03CA-4A5E-B3D9-24DBF2769EB2}" presName="sibTrans" presStyleLbl="sibTrans1D1" presStyleIdx="0" presStyleCnt="4"/>
      <dgm:spPr/>
      <dgm:t>
        <a:bodyPr/>
        <a:lstStyle/>
        <a:p>
          <a:endParaRPr lang="en-US"/>
        </a:p>
      </dgm:t>
    </dgm:pt>
    <dgm:pt modelId="{C5449ACA-F59F-41EB-B4A0-7AB30AC1A143}" type="pres">
      <dgm:prSet presAssocID="{F5E475A3-9052-4E6F-878D-C44EF98B259E}" presName="node" presStyleLbl="node1" presStyleIdx="1" presStyleCnt="4">
        <dgm:presLayoutVars>
          <dgm:bulletEnabled val="1"/>
        </dgm:presLayoutVars>
      </dgm:prSet>
      <dgm:spPr/>
      <dgm:t>
        <a:bodyPr/>
        <a:lstStyle/>
        <a:p>
          <a:endParaRPr lang="en-US"/>
        </a:p>
      </dgm:t>
    </dgm:pt>
    <dgm:pt modelId="{FE8B4A13-1B64-410C-B7EA-191261A587A7}" type="pres">
      <dgm:prSet presAssocID="{F5E475A3-9052-4E6F-878D-C44EF98B259E}" presName="spNode" presStyleCnt="0"/>
      <dgm:spPr/>
    </dgm:pt>
    <dgm:pt modelId="{25C00DF1-7F73-4D6A-ADBE-EA3CF4899FB1}" type="pres">
      <dgm:prSet presAssocID="{E27F9071-71C6-4F15-AC98-8C956EBE52A9}" presName="sibTrans" presStyleLbl="sibTrans1D1" presStyleIdx="1" presStyleCnt="4"/>
      <dgm:spPr/>
      <dgm:t>
        <a:bodyPr/>
        <a:lstStyle/>
        <a:p>
          <a:endParaRPr lang="en-US"/>
        </a:p>
      </dgm:t>
    </dgm:pt>
    <dgm:pt modelId="{D6046061-1C85-4E32-893F-3CF77ADEB5D7}" type="pres">
      <dgm:prSet presAssocID="{954AB650-5D76-41C7-BA12-6BD25C408EA6}" presName="node" presStyleLbl="node1" presStyleIdx="2" presStyleCnt="4">
        <dgm:presLayoutVars>
          <dgm:bulletEnabled val="1"/>
        </dgm:presLayoutVars>
      </dgm:prSet>
      <dgm:spPr/>
      <dgm:t>
        <a:bodyPr/>
        <a:lstStyle/>
        <a:p>
          <a:endParaRPr lang="en-US"/>
        </a:p>
      </dgm:t>
    </dgm:pt>
    <dgm:pt modelId="{5C6AB6E2-E90C-41F1-B9BA-B91932D97B33}" type="pres">
      <dgm:prSet presAssocID="{954AB650-5D76-41C7-BA12-6BD25C408EA6}" presName="spNode" presStyleCnt="0"/>
      <dgm:spPr/>
    </dgm:pt>
    <dgm:pt modelId="{F48D7E99-556B-481A-93D6-306F222693F1}" type="pres">
      <dgm:prSet presAssocID="{82F8E6AC-BD28-4373-ACED-32B01DD41A1A}" presName="sibTrans" presStyleLbl="sibTrans1D1" presStyleIdx="2" presStyleCnt="4"/>
      <dgm:spPr/>
      <dgm:t>
        <a:bodyPr/>
        <a:lstStyle/>
        <a:p>
          <a:endParaRPr lang="en-US"/>
        </a:p>
      </dgm:t>
    </dgm:pt>
    <dgm:pt modelId="{BE99CEC5-7506-450B-BF1D-3CD3D07C78BA}" type="pres">
      <dgm:prSet presAssocID="{832AC059-C235-46DD-ABEF-9FFCA280A1D8}" presName="node" presStyleLbl="node1" presStyleIdx="3" presStyleCnt="4">
        <dgm:presLayoutVars>
          <dgm:bulletEnabled val="1"/>
        </dgm:presLayoutVars>
      </dgm:prSet>
      <dgm:spPr/>
      <dgm:t>
        <a:bodyPr/>
        <a:lstStyle/>
        <a:p>
          <a:endParaRPr lang="en-US"/>
        </a:p>
      </dgm:t>
    </dgm:pt>
    <dgm:pt modelId="{7F2B3D9B-1749-40F0-82F7-2A43D8265056}" type="pres">
      <dgm:prSet presAssocID="{832AC059-C235-46DD-ABEF-9FFCA280A1D8}" presName="spNode" presStyleCnt="0"/>
      <dgm:spPr/>
    </dgm:pt>
    <dgm:pt modelId="{62A96093-30A7-4065-9841-6EC262C8EBD2}" type="pres">
      <dgm:prSet presAssocID="{556AD153-AB7B-4849-AA28-7CA5926CC2A5}" presName="sibTrans" presStyleLbl="sibTrans1D1" presStyleIdx="3" presStyleCnt="4"/>
      <dgm:spPr/>
      <dgm:t>
        <a:bodyPr/>
        <a:lstStyle/>
        <a:p>
          <a:endParaRPr lang="en-US"/>
        </a:p>
      </dgm:t>
    </dgm:pt>
  </dgm:ptLst>
  <dgm:cxnLst>
    <dgm:cxn modelId="{E39C91BB-538B-4280-BB8F-4C78A48796DB}" srcId="{D1700A59-2BFA-49C6-BDEE-D42B75892859}" destId="{954AB650-5D76-41C7-BA12-6BD25C408EA6}" srcOrd="2" destOrd="0" parTransId="{DEF74521-FE49-488B-B8A3-FCF4DF224291}" sibTransId="{82F8E6AC-BD28-4373-ACED-32B01DD41A1A}"/>
    <dgm:cxn modelId="{B58289E0-A465-4F5C-A8D6-8C40A4CD0B7E}" type="presOf" srcId="{832AC059-C235-46DD-ABEF-9FFCA280A1D8}" destId="{BE99CEC5-7506-450B-BF1D-3CD3D07C78BA}" srcOrd="0" destOrd="0" presId="urn:microsoft.com/office/officeart/2005/8/layout/cycle5"/>
    <dgm:cxn modelId="{39499C9E-79F5-4E46-B692-60E0143186FD}" type="presOf" srcId="{E27F9071-71C6-4F15-AC98-8C956EBE52A9}" destId="{25C00DF1-7F73-4D6A-ADBE-EA3CF4899FB1}" srcOrd="0" destOrd="0" presId="urn:microsoft.com/office/officeart/2005/8/layout/cycle5"/>
    <dgm:cxn modelId="{24317A6F-3E72-49EB-8407-BE383404DE0D}" srcId="{D1700A59-2BFA-49C6-BDEE-D42B75892859}" destId="{319D3E49-22BD-4FD7-A631-0DBC541ABBE3}" srcOrd="0" destOrd="0" parTransId="{0636006F-7708-4BA0-9670-CF9823D6A337}" sibTransId="{C1D56D00-03CA-4A5E-B3D9-24DBF2769EB2}"/>
    <dgm:cxn modelId="{EA5E261B-F4B3-4698-A7AF-08660A4834E3}" type="presOf" srcId="{319D3E49-22BD-4FD7-A631-0DBC541ABBE3}" destId="{F25FA2EF-770B-42F4-8F1D-4E23302B1386}" srcOrd="0" destOrd="0" presId="urn:microsoft.com/office/officeart/2005/8/layout/cycle5"/>
    <dgm:cxn modelId="{17127E4D-9FDF-42B3-ACBB-A9721C00987B}" srcId="{D1700A59-2BFA-49C6-BDEE-D42B75892859}" destId="{832AC059-C235-46DD-ABEF-9FFCA280A1D8}" srcOrd="3" destOrd="0" parTransId="{49C93136-187A-45FB-AAC7-11B85DACA56D}" sibTransId="{556AD153-AB7B-4849-AA28-7CA5926CC2A5}"/>
    <dgm:cxn modelId="{7DCA4B8E-7BF0-45C2-83CB-7EFADA0E611E}" type="presOf" srcId="{C1D56D00-03CA-4A5E-B3D9-24DBF2769EB2}" destId="{903030CF-A910-4789-B45A-DDBF34B48913}" srcOrd="0" destOrd="0" presId="urn:microsoft.com/office/officeart/2005/8/layout/cycle5"/>
    <dgm:cxn modelId="{6A5A1974-1C29-473D-9D38-666D8EFBCDD6}" type="presOf" srcId="{D1700A59-2BFA-49C6-BDEE-D42B75892859}" destId="{1FA186F7-4AF9-42A7-B678-E79D3D9BEA9F}" srcOrd="0" destOrd="0" presId="urn:microsoft.com/office/officeart/2005/8/layout/cycle5"/>
    <dgm:cxn modelId="{D7FBAB40-E8F0-483D-8B3D-E35455813F3A}" type="presOf" srcId="{82F8E6AC-BD28-4373-ACED-32B01DD41A1A}" destId="{F48D7E99-556B-481A-93D6-306F222693F1}" srcOrd="0" destOrd="0" presId="urn:microsoft.com/office/officeart/2005/8/layout/cycle5"/>
    <dgm:cxn modelId="{F2EE40B9-5852-4C26-9965-A6614DE686D1}" type="presOf" srcId="{556AD153-AB7B-4849-AA28-7CA5926CC2A5}" destId="{62A96093-30A7-4065-9841-6EC262C8EBD2}" srcOrd="0" destOrd="0" presId="urn:microsoft.com/office/officeart/2005/8/layout/cycle5"/>
    <dgm:cxn modelId="{D5BBC0B3-168D-450D-B896-8C7478EEB5BA}" type="presOf" srcId="{F5E475A3-9052-4E6F-878D-C44EF98B259E}" destId="{C5449ACA-F59F-41EB-B4A0-7AB30AC1A143}" srcOrd="0" destOrd="0" presId="urn:microsoft.com/office/officeart/2005/8/layout/cycle5"/>
    <dgm:cxn modelId="{BC603C0A-BF7A-450C-A5BD-A963066D4844}" srcId="{D1700A59-2BFA-49C6-BDEE-D42B75892859}" destId="{F5E475A3-9052-4E6F-878D-C44EF98B259E}" srcOrd="1" destOrd="0" parTransId="{C4CC9C49-C4A0-4219-9508-2DCC707AD7EF}" sibTransId="{E27F9071-71C6-4F15-AC98-8C956EBE52A9}"/>
    <dgm:cxn modelId="{7AFCA955-C693-4635-B281-0B8422BFFE6E}" type="presOf" srcId="{954AB650-5D76-41C7-BA12-6BD25C408EA6}" destId="{D6046061-1C85-4E32-893F-3CF77ADEB5D7}" srcOrd="0" destOrd="0" presId="urn:microsoft.com/office/officeart/2005/8/layout/cycle5"/>
    <dgm:cxn modelId="{8BBB1245-B95F-4F72-B0BE-577E2355EF36}" type="presParOf" srcId="{1FA186F7-4AF9-42A7-B678-E79D3D9BEA9F}" destId="{F25FA2EF-770B-42F4-8F1D-4E23302B1386}" srcOrd="0" destOrd="0" presId="urn:microsoft.com/office/officeart/2005/8/layout/cycle5"/>
    <dgm:cxn modelId="{3DC707EE-D437-4C61-8E37-F0469BF1AD0A}" type="presParOf" srcId="{1FA186F7-4AF9-42A7-B678-E79D3D9BEA9F}" destId="{1FD3DEFC-9265-4835-8523-848405ABE624}" srcOrd="1" destOrd="0" presId="urn:microsoft.com/office/officeart/2005/8/layout/cycle5"/>
    <dgm:cxn modelId="{4B772374-FD59-4BFE-BFAA-CE5A3CF1A9A9}" type="presParOf" srcId="{1FA186F7-4AF9-42A7-B678-E79D3D9BEA9F}" destId="{903030CF-A910-4789-B45A-DDBF34B48913}" srcOrd="2" destOrd="0" presId="urn:microsoft.com/office/officeart/2005/8/layout/cycle5"/>
    <dgm:cxn modelId="{18BB753F-9CB6-4504-A1A8-5ED5847CFE0F}" type="presParOf" srcId="{1FA186F7-4AF9-42A7-B678-E79D3D9BEA9F}" destId="{C5449ACA-F59F-41EB-B4A0-7AB30AC1A143}" srcOrd="3" destOrd="0" presId="urn:microsoft.com/office/officeart/2005/8/layout/cycle5"/>
    <dgm:cxn modelId="{EB0D48A2-5BEA-490B-8367-00F18D21F07A}" type="presParOf" srcId="{1FA186F7-4AF9-42A7-B678-E79D3D9BEA9F}" destId="{FE8B4A13-1B64-410C-B7EA-191261A587A7}" srcOrd="4" destOrd="0" presId="urn:microsoft.com/office/officeart/2005/8/layout/cycle5"/>
    <dgm:cxn modelId="{3F55A8EB-7E3A-49B1-8395-D8CB4C4DC9CC}" type="presParOf" srcId="{1FA186F7-4AF9-42A7-B678-E79D3D9BEA9F}" destId="{25C00DF1-7F73-4D6A-ADBE-EA3CF4899FB1}" srcOrd="5" destOrd="0" presId="urn:microsoft.com/office/officeart/2005/8/layout/cycle5"/>
    <dgm:cxn modelId="{83C341B3-1BC9-4E32-BB2C-8E107408FE09}" type="presParOf" srcId="{1FA186F7-4AF9-42A7-B678-E79D3D9BEA9F}" destId="{D6046061-1C85-4E32-893F-3CF77ADEB5D7}" srcOrd="6" destOrd="0" presId="urn:microsoft.com/office/officeart/2005/8/layout/cycle5"/>
    <dgm:cxn modelId="{A55AD05A-6AB2-4276-9BC8-6A356E1C8EE7}" type="presParOf" srcId="{1FA186F7-4AF9-42A7-B678-E79D3D9BEA9F}" destId="{5C6AB6E2-E90C-41F1-B9BA-B91932D97B33}" srcOrd="7" destOrd="0" presId="urn:microsoft.com/office/officeart/2005/8/layout/cycle5"/>
    <dgm:cxn modelId="{B82C0577-ACDA-4A65-B6EB-B05995EC9D0E}" type="presParOf" srcId="{1FA186F7-4AF9-42A7-B678-E79D3D9BEA9F}" destId="{F48D7E99-556B-481A-93D6-306F222693F1}" srcOrd="8" destOrd="0" presId="urn:microsoft.com/office/officeart/2005/8/layout/cycle5"/>
    <dgm:cxn modelId="{02AEDADB-20CD-45A0-BC69-EE8C42598CB9}" type="presParOf" srcId="{1FA186F7-4AF9-42A7-B678-E79D3D9BEA9F}" destId="{BE99CEC5-7506-450B-BF1D-3CD3D07C78BA}" srcOrd="9" destOrd="0" presId="urn:microsoft.com/office/officeart/2005/8/layout/cycle5"/>
    <dgm:cxn modelId="{DC9983FB-F7CC-410C-A297-85B8D1BA76F4}" type="presParOf" srcId="{1FA186F7-4AF9-42A7-B678-E79D3D9BEA9F}" destId="{7F2B3D9B-1749-40F0-82F7-2A43D8265056}" srcOrd="10" destOrd="0" presId="urn:microsoft.com/office/officeart/2005/8/layout/cycle5"/>
    <dgm:cxn modelId="{C7D9E8FE-E037-4783-968D-363D6B5D69A4}" type="presParOf" srcId="{1FA186F7-4AF9-42A7-B678-E79D3D9BEA9F}" destId="{62A96093-30A7-4065-9841-6EC262C8EBD2}" srcOrd="11" destOrd="0" presId="urn:microsoft.com/office/officeart/2005/8/layout/cycle5"/>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9318500-51FB-427B-86BA-F1F91C5CB462}" type="doc">
      <dgm:prSet loTypeId="urn:microsoft.com/office/officeart/2005/8/layout/equation1" loCatId="process" qsTypeId="urn:microsoft.com/office/officeart/2005/8/quickstyle/simple1" qsCatId="simple" csTypeId="urn:microsoft.com/office/officeart/2005/8/colors/accent1_1" csCatId="accent1" phldr="1"/>
      <dgm:spPr/>
    </dgm:pt>
    <dgm:pt modelId="{491408DB-F509-4996-AB9D-6B4BC47BA893}">
      <dgm:prSet phldrT="[Text]" custT="1"/>
      <dgm:spPr/>
      <dgm:t>
        <a:bodyPr/>
        <a:lstStyle/>
        <a:p>
          <a:r>
            <a:rPr lang="en-US" sz="1500" b="1" dirty="0" smtClean="0">
              <a:solidFill>
                <a:srgbClr val="003399"/>
              </a:solidFill>
            </a:rPr>
            <a:t>Delivery of the Appraisal</a:t>
          </a:r>
          <a:endParaRPr lang="en-US" sz="1500" b="1" dirty="0">
            <a:solidFill>
              <a:srgbClr val="003399"/>
            </a:solidFill>
          </a:endParaRPr>
        </a:p>
      </dgm:t>
    </dgm:pt>
    <dgm:pt modelId="{A39E6218-1248-4522-B3DE-1469D9E220A8}" type="parTrans" cxnId="{90054DAB-A904-423E-9819-4EA1B5BA8A35}">
      <dgm:prSet/>
      <dgm:spPr/>
      <dgm:t>
        <a:bodyPr/>
        <a:lstStyle/>
        <a:p>
          <a:endParaRPr lang="en-US"/>
        </a:p>
      </dgm:t>
    </dgm:pt>
    <dgm:pt modelId="{BB0A48EB-B52B-4AEF-B1E1-0C93E9BB30D6}" type="sibTrans" cxnId="{90054DAB-A904-423E-9819-4EA1B5BA8A35}">
      <dgm:prSet/>
      <dgm:spPr/>
      <dgm:t>
        <a:bodyPr/>
        <a:lstStyle/>
        <a:p>
          <a:endParaRPr lang="en-US"/>
        </a:p>
      </dgm:t>
    </dgm:pt>
    <dgm:pt modelId="{6238FFEB-717D-49CA-8DB7-B2F6F4F7A50E}">
      <dgm:prSet phldrT="[Text]" custT="1"/>
      <dgm:spPr/>
      <dgm:t>
        <a:bodyPr/>
        <a:lstStyle/>
        <a:p>
          <a:r>
            <a:rPr lang="en-US" sz="1500" b="1" dirty="0" smtClean="0">
              <a:solidFill>
                <a:srgbClr val="003399"/>
              </a:solidFill>
            </a:rPr>
            <a:t>Performance</a:t>
          </a:r>
        </a:p>
        <a:p>
          <a:r>
            <a:rPr lang="en-US" sz="1500" b="1" dirty="0" smtClean="0">
              <a:solidFill>
                <a:srgbClr val="003399"/>
              </a:solidFill>
            </a:rPr>
            <a:t>Appraisals</a:t>
          </a:r>
          <a:endParaRPr lang="en-US" sz="1500" b="1" dirty="0">
            <a:solidFill>
              <a:srgbClr val="003399"/>
            </a:solidFill>
          </a:endParaRPr>
        </a:p>
      </dgm:t>
    </dgm:pt>
    <dgm:pt modelId="{D7A7963E-60A6-44DD-B07F-3B14ADADF3DD}" type="parTrans" cxnId="{DBC144B8-6D12-4671-A29F-B1E327E4DA96}">
      <dgm:prSet/>
      <dgm:spPr/>
      <dgm:t>
        <a:bodyPr/>
        <a:lstStyle/>
        <a:p>
          <a:endParaRPr lang="en-US"/>
        </a:p>
      </dgm:t>
    </dgm:pt>
    <dgm:pt modelId="{AE235616-3BC8-44A8-B91A-E8F5F7D805CF}" type="sibTrans" cxnId="{DBC144B8-6D12-4671-A29F-B1E327E4DA96}">
      <dgm:prSet/>
      <dgm:spPr/>
      <dgm:t>
        <a:bodyPr/>
        <a:lstStyle/>
        <a:p>
          <a:endParaRPr lang="en-US"/>
        </a:p>
      </dgm:t>
    </dgm:pt>
    <dgm:pt modelId="{FCE2EC9D-71F4-4976-B308-8E22FBE3528C}">
      <dgm:prSet phldrT="[Text]" custT="1"/>
      <dgm:spPr/>
      <dgm:t>
        <a:bodyPr/>
        <a:lstStyle/>
        <a:p>
          <a:r>
            <a:rPr lang="en-US" sz="1500" b="1" dirty="0" smtClean="0">
              <a:solidFill>
                <a:srgbClr val="003399"/>
              </a:solidFill>
            </a:rPr>
            <a:t>Delivery Expectations</a:t>
          </a:r>
          <a:endParaRPr lang="en-US" sz="1500" b="1" dirty="0">
            <a:solidFill>
              <a:srgbClr val="003399"/>
            </a:solidFill>
          </a:endParaRPr>
        </a:p>
      </dgm:t>
    </dgm:pt>
    <dgm:pt modelId="{3886B8BF-1C5C-49DB-894D-692AE2C0669F}" type="parTrans" cxnId="{2C7A2405-6422-4EDF-82F3-96C379D658F8}">
      <dgm:prSet/>
      <dgm:spPr/>
      <dgm:t>
        <a:bodyPr/>
        <a:lstStyle/>
        <a:p>
          <a:endParaRPr lang="en-US"/>
        </a:p>
      </dgm:t>
    </dgm:pt>
    <dgm:pt modelId="{EB672A0E-602B-45D8-9BAE-793269EB72B7}" type="sibTrans" cxnId="{2C7A2405-6422-4EDF-82F3-96C379D658F8}">
      <dgm:prSet/>
      <dgm:spPr/>
      <dgm:t>
        <a:bodyPr/>
        <a:lstStyle/>
        <a:p>
          <a:endParaRPr lang="en-US"/>
        </a:p>
      </dgm:t>
    </dgm:pt>
    <dgm:pt modelId="{40BBD1ED-2514-426C-8799-42EBE34D83A5}" type="pres">
      <dgm:prSet presAssocID="{A9318500-51FB-427B-86BA-F1F91C5CB462}" presName="linearFlow" presStyleCnt="0">
        <dgm:presLayoutVars>
          <dgm:dir/>
          <dgm:resizeHandles val="exact"/>
        </dgm:presLayoutVars>
      </dgm:prSet>
      <dgm:spPr/>
    </dgm:pt>
    <dgm:pt modelId="{57DDF1BC-F394-47E1-8AC9-0F5A4E6FDBEF}" type="pres">
      <dgm:prSet presAssocID="{491408DB-F509-4996-AB9D-6B4BC47BA893}" presName="node" presStyleLbl="node1" presStyleIdx="0" presStyleCnt="3" custScaleX="82223" custScaleY="66051">
        <dgm:presLayoutVars>
          <dgm:bulletEnabled val="1"/>
        </dgm:presLayoutVars>
      </dgm:prSet>
      <dgm:spPr/>
      <dgm:t>
        <a:bodyPr/>
        <a:lstStyle/>
        <a:p>
          <a:endParaRPr lang="en-US"/>
        </a:p>
      </dgm:t>
    </dgm:pt>
    <dgm:pt modelId="{FBA80E96-69FF-4CBD-91D6-E8EEEE997B09}" type="pres">
      <dgm:prSet presAssocID="{BB0A48EB-B52B-4AEF-B1E1-0C93E9BB30D6}" presName="spacerL" presStyleCnt="0"/>
      <dgm:spPr/>
    </dgm:pt>
    <dgm:pt modelId="{5CFA68E5-078B-4872-97F1-7EC0F003BCB8}" type="pres">
      <dgm:prSet presAssocID="{BB0A48EB-B52B-4AEF-B1E1-0C93E9BB30D6}" presName="sibTrans" presStyleLbl="sibTrans2D1" presStyleIdx="0" presStyleCnt="2"/>
      <dgm:spPr/>
      <dgm:t>
        <a:bodyPr/>
        <a:lstStyle/>
        <a:p>
          <a:endParaRPr lang="en-US"/>
        </a:p>
      </dgm:t>
    </dgm:pt>
    <dgm:pt modelId="{8F5EA961-CC6C-427A-9056-42DE5DA5E101}" type="pres">
      <dgm:prSet presAssocID="{BB0A48EB-B52B-4AEF-B1E1-0C93E9BB30D6}" presName="spacerR" presStyleCnt="0"/>
      <dgm:spPr/>
    </dgm:pt>
    <dgm:pt modelId="{1FE03F33-3D3B-40ED-BA45-6FE74ABCDEF4}" type="pres">
      <dgm:prSet presAssocID="{FCE2EC9D-71F4-4976-B308-8E22FBE3528C}" presName="node" presStyleLbl="node1" presStyleIdx="1" presStyleCnt="3" custScaleX="86803" custScaleY="62800">
        <dgm:presLayoutVars>
          <dgm:bulletEnabled val="1"/>
        </dgm:presLayoutVars>
      </dgm:prSet>
      <dgm:spPr/>
      <dgm:t>
        <a:bodyPr/>
        <a:lstStyle/>
        <a:p>
          <a:endParaRPr lang="en-US"/>
        </a:p>
      </dgm:t>
    </dgm:pt>
    <dgm:pt modelId="{342ECFC0-19C1-414A-9760-7A3CF10444DE}" type="pres">
      <dgm:prSet presAssocID="{EB672A0E-602B-45D8-9BAE-793269EB72B7}" presName="spacerL" presStyleCnt="0"/>
      <dgm:spPr/>
    </dgm:pt>
    <dgm:pt modelId="{18560947-3072-4464-963F-B0EEAC43B976}" type="pres">
      <dgm:prSet presAssocID="{EB672A0E-602B-45D8-9BAE-793269EB72B7}" presName="sibTrans" presStyleLbl="sibTrans2D1" presStyleIdx="1" presStyleCnt="2"/>
      <dgm:spPr/>
      <dgm:t>
        <a:bodyPr/>
        <a:lstStyle/>
        <a:p>
          <a:endParaRPr lang="en-US"/>
        </a:p>
      </dgm:t>
    </dgm:pt>
    <dgm:pt modelId="{DF4BE64B-4609-44C3-AA07-366E2F803830}" type="pres">
      <dgm:prSet presAssocID="{EB672A0E-602B-45D8-9BAE-793269EB72B7}" presName="spacerR" presStyleCnt="0"/>
      <dgm:spPr/>
    </dgm:pt>
    <dgm:pt modelId="{3CAB66E9-6E66-4C8E-AE51-EDC640DD71F2}" type="pres">
      <dgm:prSet presAssocID="{6238FFEB-717D-49CA-8DB7-B2F6F4F7A50E}" presName="node" presStyleLbl="node1" presStyleIdx="2" presStyleCnt="3" custScaleX="89359" custScaleY="68517" custLinFactNeighborX="-10855" custLinFactNeighborY="-247">
        <dgm:presLayoutVars>
          <dgm:bulletEnabled val="1"/>
        </dgm:presLayoutVars>
      </dgm:prSet>
      <dgm:spPr/>
      <dgm:t>
        <a:bodyPr/>
        <a:lstStyle/>
        <a:p>
          <a:endParaRPr lang="en-US"/>
        </a:p>
      </dgm:t>
    </dgm:pt>
  </dgm:ptLst>
  <dgm:cxnLst>
    <dgm:cxn modelId="{90054DAB-A904-423E-9819-4EA1B5BA8A35}" srcId="{A9318500-51FB-427B-86BA-F1F91C5CB462}" destId="{491408DB-F509-4996-AB9D-6B4BC47BA893}" srcOrd="0" destOrd="0" parTransId="{A39E6218-1248-4522-B3DE-1469D9E220A8}" sibTransId="{BB0A48EB-B52B-4AEF-B1E1-0C93E9BB30D6}"/>
    <dgm:cxn modelId="{4F71AC0B-E54C-4984-ABA9-800F561E2B97}" type="presOf" srcId="{EB672A0E-602B-45D8-9BAE-793269EB72B7}" destId="{18560947-3072-4464-963F-B0EEAC43B976}" srcOrd="0" destOrd="0" presId="urn:microsoft.com/office/officeart/2005/8/layout/equation1"/>
    <dgm:cxn modelId="{284DDA97-28E6-48FB-A073-4B44299E4E3B}" type="presOf" srcId="{FCE2EC9D-71F4-4976-B308-8E22FBE3528C}" destId="{1FE03F33-3D3B-40ED-BA45-6FE74ABCDEF4}" srcOrd="0" destOrd="0" presId="urn:microsoft.com/office/officeart/2005/8/layout/equation1"/>
    <dgm:cxn modelId="{A409FD45-A87E-4D87-AA37-60E350C5132C}" type="presOf" srcId="{6238FFEB-717D-49CA-8DB7-B2F6F4F7A50E}" destId="{3CAB66E9-6E66-4C8E-AE51-EDC640DD71F2}" srcOrd="0" destOrd="0" presId="urn:microsoft.com/office/officeart/2005/8/layout/equation1"/>
    <dgm:cxn modelId="{DBC144B8-6D12-4671-A29F-B1E327E4DA96}" srcId="{A9318500-51FB-427B-86BA-F1F91C5CB462}" destId="{6238FFEB-717D-49CA-8DB7-B2F6F4F7A50E}" srcOrd="2" destOrd="0" parTransId="{D7A7963E-60A6-44DD-B07F-3B14ADADF3DD}" sibTransId="{AE235616-3BC8-44A8-B91A-E8F5F7D805CF}"/>
    <dgm:cxn modelId="{FC3EC4C7-A3B7-4F4A-BD60-725BF3032BDD}" type="presOf" srcId="{A9318500-51FB-427B-86BA-F1F91C5CB462}" destId="{40BBD1ED-2514-426C-8799-42EBE34D83A5}" srcOrd="0" destOrd="0" presId="urn:microsoft.com/office/officeart/2005/8/layout/equation1"/>
    <dgm:cxn modelId="{2C7A2405-6422-4EDF-82F3-96C379D658F8}" srcId="{A9318500-51FB-427B-86BA-F1F91C5CB462}" destId="{FCE2EC9D-71F4-4976-B308-8E22FBE3528C}" srcOrd="1" destOrd="0" parTransId="{3886B8BF-1C5C-49DB-894D-692AE2C0669F}" sibTransId="{EB672A0E-602B-45D8-9BAE-793269EB72B7}"/>
    <dgm:cxn modelId="{94890C04-7941-40A9-8247-F6CA99135F70}" type="presOf" srcId="{491408DB-F509-4996-AB9D-6B4BC47BA893}" destId="{57DDF1BC-F394-47E1-8AC9-0F5A4E6FDBEF}" srcOrd="0" destOrd="0" presId="urn:microsoft.com/office/officeart/2005/8/layout/equation1"/>
    <dgm:cxn modelId="{E79F6C07-5B17-430E-AA4A-A969F53DFCEB}" type="presOf" srcId="{BB0A48EB-B52B-4AEF-B1E1-0C93E9BB30D6}" destId="{5CFA68E5-078B-4872-97F1-7EC0F003BCB8}" srcOrd="0" destOrd="0" presId="urn:microsoft.com/office/officeart/2005/8/layout/equation1"/>
    <dgm:cxn modelId="{60879926-E6B4-4C0F-82B1-49F8A6D45DEF}" type="presParOf" srcId="{40BBD1ED-2514-426C-8799-42EBE34D83A5}" destId="{57DDF1BC-F394-47E1-8AC9-0F5A4E6FDBEF}" srcOrd="0" destOrd="0" presId="urn:microsoft.com/office/officeart/2005/8/layout/equation1"/>
    <dgm:cxn modelId="{8E20C6B8-B517-4037-8D98-A4560CAA012D}" type="presParOf" srcId="{40BBD1ED-2514-426C-8799-42EBE34D83A5}" destId="{FBA80E96-69FF-4CBD-91D6-E8EEEE997B09}" srcOrd="1" destOrd="0" presId="urn:microsoft.com/office/officeart/2005/8/layout/equation1"/>
    <dgm:cxn modelId="{3EC0197B-A5EA-4D08-85DB-DFFAED244280}" type="presParOf" srcId="{40BBD1ED-2514-426C-8799-42EBE34D83A5}" destId="{5CFA68E5-078B-4872-97F1-7EC0F003BCB8}" srcOrd="2" destOrd="0" presId="urn:microsoft.com/office/officeart/2005/8/layout/equation1"/>
    <dgm:cxn modelId="{FA2913BE-E35E-46F7-B51D-22F51EC7C94D}" type="presParOf" srcId="{40BBD1ED-2514-426C-8799-42EBE34D83A5}" destId="{8F5EA961-CC6C-427A-9056-42DE5DA5E101}" srcOrd="3" destOrd="0" presId="urn:microsoft.com/office/officeart/2005/8/layout/equation1"/>
    <dgm:cxn modelId="{64B10311-00FE-40DD-A405-7B646F0D29B0}" type="presParOf" srcId="{40BBD1ED-2514-426C-8799-42EBE34D83A5}" destId="{1FE03F33-3D3B-40ED-BA45-6FE74ABCDEF4}" srcOrd="4" destOrd="0" presId="urn:microsoft.com/office/officeart/2005/8/layout/equation1"/>
    <dgm:cxn modelId="{03268019-1D79-45CA-BF93-36B77F63AB8B}" type="presParOf" srcId="{40BBD1ED-2514-426C-8799-42EBE34D83A5}" destId="{342ECFC0-19C1-414A-9760-7A3CF10444DE}" srcOrd="5" destOrd="0" presId="urn:microsoft.com/office/officeart/2005/8/layout/equation1"/>
    <dgm:cxn modelId="{FFD5D91D-DA47-44D0-BF6F-E23B9D4CD113}" type="presParOf" srcId="{40BBD1ED-2514-426C-8799-42EBE34D83A5}" destId="{18560947-3072-4464-963F-B0EEAC43B976}" srcOrd="6" destOrd="0" presId="urn:microsoft.com/office/officeart/2005/8/layout/equation1"/>
    <dgm:cxn modelId="{E0FF8DCB-7431-43AB-A8C0-71D5CA6D4C1C}" type="presParOf" srcId="{40BBD1ED-2514-426C-8799-42EBE34D83A5}" destId="{DF4BE64B-4609-44C3-AA07-366E2F803830}" srcOrd="7" destOrd="0" presId="urn:microsoft.com/office/officeart/2005/8/layout/equation1"/>
    <dgm:cxn modelId="{2BACEF29-0FCF-42CA-94D5-4C16C75D7CF4}" type="presParOf" srcId="{40BBD1ED-2514-426C-8799-42EBE34D83A5}" destId="{3CAB66E9-6E66-4C8E-AE51-EDC640DD71F2}" srcOrd="8" destOrd="0" presId="urn:microsoft.com/office/officeart/2005/8/layout/equatio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25FA2EF-770B-42F4-8F1D-4E23302B1386}">
      <dsp:nvSpPr>
        <dsp:cNvPr id="0" name=""/>
        <dsp:cNvSpPr/>
      </dsp:nvSpPr>
      <dsp:spPr>
        <a:xfrm>
          <a:off x="2974975" y="535"/>
          <a:ext cx="2203448" cy="1133434"/>
        </a:xfrm>
        <a:prstGeom prst="roundRect">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t>Preparation for Internationalization (1)</a:t>
          </a:r>
          <a:endParaRPr lang="en-US" sz="2000" kern="1200" dirty="0"/>
        </a:p>
      </dsp:txBody>
      <dsp:txXfrm>
        <a:off x="3030305" y="55865"/>
        <a:ext cx="2092788" cy="1022774"/>
      </dsp:txXfrm>
    </dsp:sp>
    <dsp:sp modelId="{903030CF-A910-4789-B45A-DDBF34B48913}">
      <dsp:nvSpPr>
        <dsp:cNvPr id="0" name=""/>
        <dsp:cNvSpPr/>
      </dsp:nvSpPr>
      <dsp:spPr>
        <a:xfrm>
          <a:off x="2205552" y="567252"/>
          <a:ext cx="3742294" cy="3742294"/>
        </a:xfrm>
        <a:custGeom>
          <a:avLst/>
          <a:gdLst/>
          <a:ahLst/>
          <a:cxnLst/>
          <a:rect l="0" t="0" r="0" b="0"/>
          <a:pathLst>
            <a:path>
              <a:moveTo>
                <a:pt x="3152285" y="507373"/>
              </a:moveTo>
              <a:arcTo wR="1871147" hR="1871147" stAng="18792628" swAng="1321232"/>
            </a:path>
          </a:pathLst>
        </a:custGeom>
        <a:noFill/>
        <a:ln w="10000" cap="flat" cmpd="sng" algn="ctr">
          <a:solidFill>
            <a:schemeClr val="accent2">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C5449ACA-F59F-41EB-B4A0-7AB30AC1A143}">
      <dsp:nvSpPr>
        <dsp:cNvPr id="0" name=""/>
        <dsp:cNvSpPr/>
      </dsp:nvSpPr>
      <dsp:spPr>
        <a:xfrm>
          <a:off x="5075975" y="1871682"/>
          <a:ext cx="1743744" cy="1133434"/>
        </a:xfrm>
        <a:prstGeom prst="roundRect">
          <a:avLst/>
        </a:prstGeom>
        <a:solidFill>
          <a:schemeClr val="accent2">
            <a:hueOff val="915447"/>
            <a:satOff val="-16269"/>
            <a:lumOff val="523"/>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t>Standard Operating Procedures (2)</a:t>
          </a:r>
          <a:endParaRPr lang="en-US" sz="2000" kern="1200" dirty="0"/>
        </a:p>
      </dsp:txBody>
      <dsp:txXfrm>
        <a:off x="5131305" y="1927012"/>
        <a:ext cx="1633084" cy="1022774"/>
      </dsp:txXfrm>
    </dsp:sp>
    <dsp:sp modelId="{25C00DF1-7F73-4D6A-ADBE-EA3CF4899FB1}">
      <dsp:nvSpPr>
        <dsp:cNvPr id="0" name=""/>
        <dsp:cNvSpPr/>
      </dsp:nvSpPr>
      <dsp:spPr>
        <a:xfrm>
          <a:off x="2205552" y="567252"/>
          <a:ext cx="3742294" cy="3742294"/>
        </a:xfrm>
        <a:custGeom>
          <a:avLst/>
          <a:gdLst/>
          <a:ahLst/>
          <a:cxnLst/>
          <a:rect l="0" t="0" r="0" b="0"/>
          <a:pathLst>
            <a:path>
              <a:moveTo>
                <a:pt x="3548226" y="2700966"/>
              </a:moveTo>
              <a:arcTo wR="1871147" hR="1871147" stAng="1579573" swAng="1632335"/>
            </a:path>
          </a:pathLst>
        </a:custGeom>
        <a:noFill/>
        <a:ln w="10000" cap="flat" cmpd="sng" algn="ctr">
          <a:solidFill>
            <a:schemeClr val="accent2">
              <a:hueOff val="915447"/>
              <a:satOff val="-16269"/>
              <a:lumOff val="523"/>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D6046061-1C85-4E32-893F-3CF77ADEB5D7}">
      <dsp:nvSpPr>
        <dsp:cNvPr id="0" name=""/>
        <dsp:cNvSpPr/>
      </dsp:nvSpPr>
      <dsp:spPr>
        <a:xfrm>
          <a:off x="3204827" y="3742830"/>
          <a:ext cx="1743744" cy="1133434"/>
        </a:xfrm>
        <a:prstGeom prst="roundRect">
          <a:avLst/>
        </a:prstGeom>
        <a:solidFill>
          <a:schemeClr val="accent4">
            <a:lumMod val="5000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t> Employee Development (3)</a:t>
          </a:r>
          <a:endParaRPr lang="en-US" sz="2000" kern="1200" dirty="0"/>
        </a:p>
      </dsp:txBody>
      <dsp:txXfrm>
        <a:off x="3260157" y="3798160"/>
        <a:ext cx="1633084" cy="1022774"/>
      </dsp:txXfrm>
    </dsp:sp>
    <dsp:sp modelId="{F48D7E99-556B-481A-93D6-306F222693F1}">
      <dsp:nvSpPr>
        <dsp:cNvPr id="0" name=""/>
        <dsp:cNvSpPr/>
      </dsp:nvSpPr>
      <dsp:spPr>
        <a:xfrm>
          <a:off x="2205552" y="567252"/>
          <a:ext cx="3742294" cy="3742294"/>
        </a:xfrm>
        <a:custGeom>
          <a:avLst/>
          <a:gdLst/>
          <a:ahLst/>
          <a:cxnLst/>
          <a:rect l="0" t="0" r="0" b="0"/>
          <a:pathLst>
            <a:path>
              <a:moveTo>
                <a:pt x="758981" y="3375899"/>
              </a:moveTo>
              <a:arcTo wR="1871147" hR="1871147" stAng="7588091" swAng="1632335"/>
            </a:path>
          </a:pathLst>
        </a:custGeom>
        <a:noFill/>
        <a:ln w="10000" cap="flat" cmpd="sng" algn="ctr">
          <a:solidFill>
            <a:schemeClr val="accent2">
              <a:hueOff val="1830893"/>
              <a:satOff val="-32539"/>
              <a:lumOff val="1046"/>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BE99CEC5-7506-450B-BF1D-3CD3D07C78BA}">
      <dsp:nvSpPr>
        <dsp:cNvPr id="0" name=""/>
        <dsp:cNvSpPr/>
      </dsp:nvSpPr>
      <dsp:spPr>
        <a:xfrm>
          <a:off x="1333680" y="1871682"/>
          <a:ext cx="1743744" cy="1133434"/>
        </a:xfrm>
        <a:prstGeom prst="roundRect">
          <a:avLst/>
        </a:prstGeom>
        <a:solidFill>
          <a:schemeClr val="accent3">
            <a:lumMod val="7500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t>Performance Appraisals </a:t>
          </a:r>
        </a:p>
        <a:p>
          <a:pPr lvl="0" algn="ctr" defTabSz="889000">
            <a:lnSpc>
              <a:spcPct val="90000"/>
            </a:lnSpc>
            <a:spcBef>
              <a:spcPct val="0"/>
            </a:spcBef>
            <a:spcAft>
              <a:spcPct val="35000"/>
            </a:spcAft>
          </a:pPr>
          <a:r>
            <a:rPr lang="en-US" sz="2000" kern="1200" dirty="0" smtClean="0"/>
            <a:t>(4)</a:t>
          </a:r>
          <a:endParaRPr lang="en-US" sz="2000" kern="1200" dirty="0"/>
        </a:p>
      </dsp:txBody>
      <dsp:txXfrm>
        <a:off x="1389010" y="1927012"/>
        <a:ext cx="1633084" cy="1022774"/>
      </dsp:txXfrm>
    </dsp:sp>
    <dsp:sp modelId="{62A96093-30A7-4065-9841-6EC262C8EBD2}">
      <dsp:nvSpPr>
        <dsp:cNvPr id="0" name=""/>
        <dsp:cNvSpPr/>
      </dsp:nvSpPr>
      <dsp:spPr>
        <a:xfrm>
          <a:off x="2205552" y="567252"/>
          <a:ext cx="3742294" cy="3742294"/>
        </a:xfrm>
        <a:custGeom>
          <a:avLst/>
          <a:gdLst/>
          <a:ahLst/>
          <a:cxnLst/>
          <a:rect l="0" t="0" r="0" b="0"/>
          <a:pathLst>
            <a:path>
              <a:moveTo>
                <a:pt x="172137" y="1087209"/>
              </a:moveTo>
              <a:arcTo wR="1871147" hR="1871147" stAng="12286140" swAng="1321232"/>
            </a:path>
          </a:pathLst>
        </a:custGeom>
        <a:noFill/>
        <a:ln w="10000" cap="flat" cmpd="sng" algn="ctr">
          <a:solidFill>
            <a:schemeClr val="accent2">
              <a:hueOff val="2746340"/>
              <a:satOff val="-48808"/>
              <a:lumOff val="1569"/>
              <a:alphaOff val="0"/>
            </a:schemeClr>
          </a:solidFill>
          <a:prstDash val="solid"/>
          <a:tailEnd type="arrow"/>
        </a:ln>
        <a:effectLst/>
      </dsp:spPr>
      <dsp:style>
        <a:lnRef idx="1">
          <a:scrgbClr r="0" g="0" b="0"/>
        </a:lnRef>
        <a:fillRef idx="0">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7DDF1BC-F394-47E1-8AC9-0F5A4E6FDBEF}">
      <dsp:nvSpPr>
        <dsp:cNvPr id="0" name=""/>
        <dsp:cNvSpPr/>
      </dsp:nvSpPr>
      <dsp:spPr>
        <a:xfrm>
          <a:off x="3060" y="1708054"/>
          <a:ext cx="1723472" cy="1384491"/>
        </a:xfrm>
        <a:prstGeom prst="ellipse">
          <a:avLst/>
        </a:prstGeom>
        <a:solidFill>
          <a:schemeClr val="lt1">
            <a:hueOff val="0"/>
            <a:satOff val="0"/>
            <a:lumOff val="0"/>
            <a:alphaOff val="0"/>
          </a:schemeClr>
        </a:solidFill>
        <a:ln w="1905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en-US" sz="1500" b="1" kern="1200" dirty="0" smtClean="0">
              <a:solidFill>
                <a:srgbClr val="003399"/>
              </a:solidFill>
            </a:rPr>
            <a:t>Delivery of the Appraisal</a:t>
          </a:r>
          <a:endParaRPr lang="en-US" sz="1500" b="1" kern="1200" dirty="0">
            <a:solidFill>
              <a:srgbClr val="003399"/>
            </a:solidFill>
          </a:endParaRPr>
        </a:p>
      </dsp:txBody>
      <dsp:txXfrm>
        <a:off x="255457" y="1910808"/>
        <a:ext cx="1218678" cy="978983"/>
      </dsp:txXfrm>
    </dsp:sp>
    <dsp:sp modelId="{5CFA68E5-078B-4872-97F1-7EC0F003BCB8}">
      <dsp:nvSpPr>
        <dsp:cNvPr id="0" name=""/>
        <dsp:cNvSpPr/>
      </dsp:nvSpPr>
      <dsp:spPr>
        <a:xfrm>
          <a:off x="1896736" y="1792432"/>
          <a:ext cx="1215735" cy="1215735"/>
        </a:xfrm>
        <a:prstGeom prst="mathPlus">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977900">
            <a:lnSpc>
              <a:spcPct val="90000"/>
            </a:lnSpc>
            <a:spcBef>
              <a:spcPct val="0"/>
            </a:spcBef>
            <a:spcAft>
              <a:spcPct val="35000"/>
            </a:spcAft>
          </a:pPr>
          <a:endParaRPr lang="en-US" sz="2200" kern="1200"/>
        </a:p>
      </dsp:txBody>
      <dsp:txXfrm>
        <a:off x="2057882" y="2257329"/>
        <a:ext cx="893443" cy="285941"/>
      </dsp:txXfrm>
    </dsp:sp>
    <dsp:sp modelId="{1FE03F33-3D3B-40ED-BA45-6FE74ABCDEF4}">
      <dsp:nvSpPr>
        <dsp:cNvPr id="0" name=""/>
        <dsp:cNvSpPr/>
      </dsp:nvSpPr>
      <dsp:spPr>
        <a:xfrm>
          <a:off x="3282674" y="1742126"/>
          <a:ext cx="1819473" cy="1316347"/>
        </a:xfrm>
        <a:prstGeom prst="ellipse">
          <a:avLst/>
        </a:prstGeom>
        <a:solidFill>
          <a:schemeClr val="lt1">
            <a:hueOff val="0"/>
            <a:satOff val="0"/>
            <a:lumOff val="0"/>
            <a:alphaOff val="0"/>
          </a:schemeClr>
        </a:solidFill>
        <a:ln w="1905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en-US" sz="1500" b="1" kern="1200" dirty="0" smtClean="0">
              <a:solidFill>
                <a:srgbClr val="003399"/>
              </a:solidFill>
            </a:rPr>
            <a:t>Delivery Expectations</a:t>
          </a:r>
          <a:endParaRPr lang="en-US" sz="1500" b="1" kern="1200" dirty="0">
            <a:solidFill>
              <a:srgbClr val="003399"/>
            </a:solidFill>
          </a:endParaRPr>
        </a:p>
      </dsp:txBody>
      <dsp:txXfrm>
        <a:off x="3549130" y="1934901"/>
        <a:ext cx="1286561" cy="930797"/>
      </dsp:txXfrm>
    </dsp:sp>
    <dsp:sp modelId="{18560947-3072-4464-963F-B0EEAC43B976}">
      <dsp:nvSpPr>
        <dsp:cNvPr id="0" name=""/>
        <dsp:cNvSpPr/>
      </dsp:nvSpPr>
      <dsp:spPr>
        <a:xfrm>
          <a:off x="5272351" y="1792432"/>
          <a:ext cx="1215735" cy="1215735"/>
        </a:xfrm>
        <a:prstGeom prst="mathEqual">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2444750">
            <a:lnSpc>
              <a:spcPct val="90000"/>
            </a:lnSpc>
            <a:spcBef>
              <a:spcPct val="0"/>
            </a:spcBef>
            <a:spcAft>
              <a:spcPct val="35000"/>
            </a:spcAft>
          </a:pPr>
          <a:endParaRPr lang="en-US" sz="5500" kern="1200"/>
        </a:p>
      </dsp:txBody>
      <dsp:txXfrm>
        <a:off x="5433497" y="2042873"/>
        <a:ext cx="893443" cy="714853"/>
      </dsp:txXfrm>
    </dsp:sp>
    <dsp:sp modelId="{3CAB66E9-6E66-4C8E-AE51-EDC640DD71F2}">
      <dsp:nvSpPr>
        <dsp:cNvPr id="0" name=""/>
        <dsp:cNvSpPr/>
      </dsp:nvSpPr>
      <dsp:spPr>
        <a:xfrm>
          <a:off x="6639813" y="1677031"/>
          <a:ext cx="1873049" cy="1436181"/>
        </a:xfrm>
        <a:prstGeom prst="ellipse">
          <a:avLst/>
        </a:prstGeom>
        <a:solidFill>
          <a:schemeClr val="lt1">
            <a:hueOff val="0"/>
            <a:satOff val="0"/>
            <a:lumOff val="0"/>
            <a:alphaOff val="0"/>
          </a:schemeClr>
        </a:solidFill>
        <a:ln w="1905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en-US" sz="1500" b="1" kern="1200" dirty="0" smtClean="0">
              <a:solidFill>
                <a:srgbClr val="003399"/>
              </a:solidFill>
            </a:rPr>
            <a:t>Performance</a:t>
          </a:r>
        </a:p>
        <a:p>
          <a:pPr lvl="0" algn="ctr" defTabSz="666750">
            <a:lnSpc>
              <a:spcPct val="90000"/>
            </a:lnSpc>
            <a:spcBef>
              <a:spcPct val="0"/>
            </a:spcBef>
            <a:spcAft>
              <a:spcPct val="35000"/>
            </a:spcAft>
          </a:pPr>
          <a:r>
            <a:rPr lang="en-US" sz="1500" b="1" kern="1200" dirty="0" smtClean="0">
              <a:solidFill>
                <a:srgbClr val="003399"/>
              </a:solidFill>
            </a:rPr>
            <a:t>Appraisals</a:t>
          </a:r>
          <a:endParaRPr lang="en-US" sz="1500" b="1" kern="1200" dirty="0">
            <a:solidFill>
              <a:srgbClr val="003399"/>
            </a:solidFill>
          </a:endParaRPr>
        </a:p>
      </dsp:txBody>
      <dsp:txXfrm>
        <a:off x="6914115" y="1887355"/>
        <a:ext cx="1324445" cy="1015533"/>
      </dsp:txXfrm>
    </dsp:sp>
  </dsp:spTree>
</dsp:drawing>
</file>

<file path=ppt/diagrams/layout1.xml><?xml version="1.0" encoding="utf-8"?>
<dgm:layoutDef xmlns:dgm="http://schemas.openxmlformats.org/drawingml/2006/diagram" xmlns:a="http://schemas.openxmlformats.org/drawingml/2006/main" uniqueId="urn:microsoft.com/office/officeart/2005/8/layout/cycle5">
  <dgm:title val=""/>
  <dgm:desc val=""/>
  <dgm:catLst>
    <dgm:cat type="cycle" pri="3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fact="-1"/>
          <dgm:constr type="diam" for="ch"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connDist"/>
                <dgm:constr type="begPad" refType="connDist" fact="0.2"/>
                <dgm:constr type="endPad" refType="connDist" fact="0.2"/>
              </dgm:constrLst>
              <dgm:ruleLst/>
            </dgm:layoutNode>
          </dgm:forEach>
        </dgm:if>
        <dgm:else name="Name16"/>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equation1">
  <dgm:title val=""/>
  <dgm:desc val=""/>
  <dgm:catLst>
    <dgm:cat type="relationship" pri="17000"/>
    <dgm:cat type="process"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choose name="Name0">
      <dgm:if name="Name1" func="var" arg="dir" op="equ" val="norm">
        <dgm:alg type="lin">
          <dgm:param type="fallback" val="2D"/>
        </dgm:alg>
      </dgm:if>
      <dgm:else name="Name2">
        <dgm:alg type="lin">
          <dgm:param type="linDir" val="fromR"/>
          <dgm:param type="fallback" val="2D"/>
        </dgm:alg>
      </dgm:else>
    </dgm:choose>
    <dgm:shape xmlns:r="http://schemas.openxmlformats.org/officeDocument/2006/relationships" r:blip="">
      <dgm:adjLst/>
    </dgm:shape>
    <dgm:presOf/>
    <dgm:constrLst>
      <dgm:constr type="w" for="ch" ptType="node" refType="w"/>
      <dgm:constr type="w" for="ch" ptType="sibTrans" refType="w" refFor="ch" refPtType="node" fact="0.58"/>
      <dgm:constr type="primFontSz" for="ch" ptType="node" op="equ" val="65"/>
      <dgm:constr type="primFontSz" for="ch" ptType="sibTrans" op="equ" val="55"/>
      <dgm:constr type="primFontSz" for="ch" ptType="sibTrans" refType="primFontSz" refFor="ch" refPtType="node" op="lte" fact="0.8"/>
      <dgm:constr type="w" for="ch" forName="spacerL" refType="w" refFor="ch" refPtType="sibTrans" fact="0.14"/>
      <dgm:constr type="w" for="ch" forName="spacerR" refType="w" refFor="ch" refPtType="sibTrans" fact="0.14"/>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sibTransForEach" axis="followSib" ptType="sibTrans" cnt="1">
        <dgm:layoutNode name="spacerL">
          <dgm:alg type="sp"/>
          <dgm:shape xmlns:r="http://schemas.openxmlformats.org/officeDocument/2006/relationships" r:blip="">
            <dgm:adjLst/>
          </dgm:shape>
          <dgm:presOf/>
          <dgm:constrLst/>
          <dgm:ruleLst/>
        </dgm:layoutNode>
        <dgm:layoutNode name="sibTrans">
          <dgm:alg type="tx"/>
          <dgm:choose name="Name3">
            <dgm:if name="Name4" axis="followSib" ptType="sibTrans" func="cnt" op="equ" val="0">
              <dgm:shape xmlns:r="http://schemas.openxmlformats.org/officeDocument/2006/relationships" type="mathEqual" r:blip="">
                <dgm:adjLst/>
              </dgm:shape>
            </dgm:if>
            <dgm:else name="Name5">
              <dgm:shape xmlns:r="http://schemas.openxmlformats.org/officeDocument/2006/relationships" type="mathPlus" r:blip="">
                <dgm:adjLst/>
              </dgm:shape>
            </dgm:else>
          </dgm:choose>
          <dgm:presOf axis="self"/>
          <dgm:constrLst>
            <dgm:constr type="h" refType="w"/>
            <dgm:constr type="lMarg"/>
            <dgm:constr type="rMarg"/>
            <dgm:constr type="tMarg"/>
            <dgm:constr type="bMarg"/>
          </dgm:constrLst>
          <dgm:ruleLst>
            <dgm:rule type="primFontSz" val="5" fact="NaN" max="NaN"/>
          </dgm:ruleLst>
        </dgm:layoutNode>
        <dgm:layoutNode name="spacerR">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E903595-53C5-44B2-9CF8-A5F3E088DC10}" type="datetimeFigureOut">
              <a:rPr lang="en-US" smtClean="0"/>
              <a:pPr/>
              <a:t>4/12/2012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ED9373E-D150-4691-BB18-9389F79C270D}" type="slidenum">
              <a:rPr lang="en-US" smtClean="0"/>
              <a:pPr/>
              <a:t>‹#›</a:t>
            </a:fld>
            <a:endParaRPr lang="en-US"/>
          </a:p>
        </p:txBody>
      </p:sp>
    </p:spTree>
    <p:extLst>
      <p:ext uri="{BB962C8B-B14F-4D97-AF65-F5344CB8AC3E}">
        <p14:creationId xmlns:p14="http://schemas.microsoft.com/office/powerpoint/2010/main" val="8498105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Script: </a:t>
            </a:r>
            <a:r>
              <a:rPr lang="en-US" b="0" dirty="0" smtClean="0"/>
              <a:t>Welcome</a:t>
            </a:r>
            <a:r>
              <a:rPr lang="en-US" b="0" baseline="0" dirty="0" smtClean="0"/>
              <a:t> to the Expatriate Development Series on Latin America.</a:t>
            </a:r>
            <a:endParaRPr lang="en-US" b="1" dirty="0"/>
          </a:p>
        </p:txBody>
      </p:sp>
      <p:sp>
        <p:nvSpPr>
          <p:cNvPr id="4" name="Slide Number Placeholder 3"/>
          <p:cNvSpPr>
            <a:spLocks noGrp="1"/>
          </p:cNvSpPr>
          <p:nvPr>
            <p:ph type="sldNum" sz="quarter" idx="10"/>
          </p:nvPr>
        </p:nvSpPr>
        <p:spPr/>
        <p:txBody>
          <a:bodyPr/>
          <a:lstStyle/>
          <a:p>
            <a:fld id="{D1E8000A-C2A4-4128-B091-D55B8198CDAB}"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1"/>
            <a:r>
              <a:rPr lang="en-US" b="1" dirty="0" smtClean="0"/>
              <a:t>Script: </a:t>
            </a:r>
            <a:r>
              <a:rPr lang="en-US" dirty="0" smtClean="0"/>
              <a:t>As we have</a:t>
            </a:r>
            <a:r>
              <a:rPr lang="en-US" baseline="0" dirty="0" smtClean="0"/>
              <a:t> discussed, </a:t>
            </a:r>
            <a:r>
              <a:rPr lang="en-US" dirty="0" smtClean="0"/>
              <a:t>Latin American culture is very accepting of close social interaction and structure in most all things. However,</a:t>
            </a:r>
            <a:r>
              <a:rPr lang="en-US" baseline="0" dirty="0" smtClean="0"/>
              <a:t> </a:t>
            </a:r>
            <a:r>
              <a:rPr lang="en-US" dirty="0" smtClean="0"/>
              <a:t>appraisals do</a:t>
            </a:r>
            <a:r>
              <a:rPr lang="en-US" baseline="0" dirty="0" smtClean="0"/>
              <a:t> not share this same closeness. In Latin America the risk of receiving negative feedback which could damage an individuals social standing is far too great to risk any community in appraisals. Therefore, just as in the United States all</a:t>
            </a:r>
            <a:r>
              <a:rPr lang="en-US" dirty="0" smtClean="0"/>
              <a:t> communication reflecting on status must be delivered in a manner</a:t>
            </a:r>
            <a:r>
              <a:rPr lang="en-US" baseline="0" dirty="0" smtClean="0"/>
              <a:t> which assures </a:t>
            </a:r>
            <a:r>
              <a:rPr lang="en-US" dirty="0" smtClean="0"/>
              <a:t>privacy.</a:t>
            </a:r>
          </a:p>
          <a:p>
            <a:pPr lvl="1"/>
            <a:endParaRPr lang="en-US" dirty="0" smtClean="0"/>
          </a:p>
          <a:p>
            <a:pPr lvl="1"/>
            <a:r>
              <a:rPr lang="en-US" dirty="0" smtClean="0"/>
              <a:t>Also as in the US</a:t>
            </a:r>
            <a:r>
              <a:rPr lang="en-US" baseline="0" dirty="0" smtClean="0"/>
              <a:t> n</a:t>
            </a:r>
            <a:r>
              <a:rPr lang="en-US" dirty="0" smtClean="0"/>
              <a:t>o communication which relates to development or appraisal should be delivered</a:t>
            </a:r>
            <a:r>
              <a:rPr lang="en-US" baseline="0" dirty="0" smtClean="0"/>
              <a:t> </a:t>
            </a:r>
            <a:r>
              <a:rPr lang="en-US" dirty="0" smtClean="0"/>
              <a:t>electronically. It is even advised, due</a:t>
            </a:r>
            <a:r>
              <a:rPr lang="en-US" baseline="0" dirty="0" smtClean="0"/>
              <a:t> to the high perceived risk of an appraisal </a:t>
            </a:r>
            <a:r>
              <a:rPr lang="en-US" dirty="0" smtClean="0"/>
              <a:t>to schedule</a:t>
            </a:r>
            <a:r>
              <a:rPr lang="en-US" baseline="0" dirty="0" smtClean="0"/>
              <a:t> the appraisal in person. And of course it will be best to insure understanding with the employee the appraisal </a:t>
            </a:r>
            <a:r>
              <a:rPr lang="en-US" dirty="0" smtClean="0"/>
              <a:t>should be given in the native language. This should</a:t>
            </a:r>
            <a:r>
              <a:rPr lang="en-US" baseline="0" dirty="0" smtClean="0"/>
              <a:t> be done by the expatriate if at all possible. It is not seen as appropriate to have any one else in the appraisal.</a:t>
            </a:r>
          </a:p>
          <a:p>
            <a:pPr lvl="1"/>
            <a:endParaRPr lang="en-US" baseline="0" dirty="0" smtClean="0"/>
          </a:p>
          <a:p>
            <a:pPr lvl="1"/>
            <a:r>
              <a:rPr lang="en-US" baseline="0" dirty="0" smtClean="0"/>
              <a:t>Now lets examine Feedback. First we will review constructive feedback.</a:t>
            </a:r>
            <a:endParaRPr lang="en-US" dirty="0" smtClean="0"/>
          </a:p>
          <a:p>
            <a:endParaRPr lang="en-US" dirty="0"/>
          </a:p>
        </p:txBody>
      </p:sp>
      <p:sp>
        <p:nvSpPr>
          <p:cNvPr id="4" name="Slide Number Placeholder 3"/>
          <p:cNvSpPr>
            <a:spLocks noGrp="1"/>
          </p:cNvSpPr>
          <p:nvPr>
            <p:ph type="sldNum" sz="quarter" idx="10"/>
          </p:nvPr>
        </p:nvSpPr>
        <p:spPr/>
        <p:txBody>
          <a:bodyPr/>
          <a:lstStyle/>
          <a:p>
            <a:fld id="{EED9373E-D150-4691-BB18-9389F79C270D}"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1"/>
            <a:r>
              <a:rPr lang="en-US" b="1" dirty="0" smtClean="0"/>
              <a:t>Script: </a:t>
            </a:r>
            <a:r>
              <a:rPr lang="en-US" dirty="0" smtClean="0"/>
              <a:t>Feedback just as in privacy, should be given in a personal and private</a:t>
            </a:r>
            <a:r>
              <a:rPr lang="en-US" baseline="0" dirty="0" smtClean="0"/>
              <a:t> environment which </a:t>
            </a:r>
            <a:r>
              <a:rPr lang="en-US" dirty="0" smtClean="0"/>
              <a:t>involves only the employee and the manager, and delivered</a:t>
            </a:r>
            <a:r>
              <a:rPr lang="en-US" baseline="0" dirty="0" smtClean="0"/>
              <a:t> in the </a:t>
            </a:r>
            <a:r>
              <a:rPr lang="en-US" dirty="0" smtClean="0"/>
              <a:t>native language.</a:t>
            </a:r>
          </a:p>
          <a:p>
            <a:pPr lvl="1"/>
            <a:endParaRPr lang="en-US" dirty="0" smtClean="0"/>
          </a:p>
          <a:p>
            <a:pPr lvl="1"/>
            <a:r>
              <a:rPr lang="en-US" dirty="0" smtClean="0"/>
              <a:t>In the United States</a:t>
            </a:r>
            <a:r>
              <a:rPr lang="en-US" baseline="0" dirty="0" smtClean="0"/>
              <a:t> employers routinely request that e</a:t>
            </a:r>
            <a:r>
              <a:rPr lang="en-US" dirty="0" smtClean="0"/>
              <a:t>mployees give constructive feedback to the manager.</a:t>
            </a:r>
            <a:r>
              <a:rPr lang="en-US" baseline="0" dirty="0" smtClean="0"/>
              <a:t> Often described as 180 or 360’s these reviews are designed to provide important developmental feedback to a manager in a manner which does not put the employee in jeopardy. This policy is not e</a:t>
            </a:r>
            <a:r>
              <a:rPr lang="en-US" dirty="0" smtClean="0"/>
              <a:t>xpected or encouraged in Latin</a:t>
            </a:r>
            <a:r>
              <a:rPr lang="en-US" baseline="0" dirty="0" smtClean="0"/>
              <a:t> America. It is not seen as appropriate for an employee to offer</a:t>
            </a:r>
            <a:r>
              <a:rPr lang="en-US" dirty="0" smtClean="0"/>
              <a:t> feedback about their</a:t>
            </a:r>
            <a:r>
              <a:rPr lang="en-US" baseline="0" dirty="0" smtClean="0"/>
              <a:t> </a:t>
            </a:r>
            <a:r>
              <a:rPr lang="en-US" dirty="0" smtClean="0"/>
              <a:t>boss.</a:t>
            </a:r>
          </a:p>
          <a:p>
            <a:pPr lvl="1"/>
            <a:endParaRPr lang="en-US" dirty="0" smtClean="0"/>
          </a:p>
          <a:p>
            <a:pPr lvl="1"/>
            <a:r>
              <a:rPr lang="en-US" dirty="0" smtClean="0"/>
              <a:t>If</a:t>
            </a:r>
            <a:r>
              <a:rPr lang="en-US" baseline="0" dirty="0" smtClean="0"/>
              <a:t> you as a m</a:t>
            </a:r>
            <a:r>
              <a:rPr lang="en-US" dirty="0" smtClean="0"/>
              <a:t>anager wishes to receive feedback from your</a:t>
            </a:r>
            <a:r>
              <a:rPr lang="en-US" baseline="0" dirty="0" smtClean="0"/>
              <a:t> employees, you </a:t>
            </a:r>
            <a:r>
              <a:rPr lang="en-US" dirty="0" smtClean="0"/>
              <a:t>will need to consult with you local human resources department to develop an environment and process for the employee which assures them of a safe environment first.</a:t>
            </a:r>
          </a:p>
          <a:p>
            <a:pPr lvl="1"/>
            <a:endParaRPr lang="en-US" dirty="0" smtClean="0"/>
          </a:p>
          <a:p>
            <a:pPr lvl="1"/>
            <a:r>
              <a:rPr lang="en-US" dirty="0" smtClean="0"/>
              <a:t>Now lets review</a:t>
            </a:r>
            <a:r>
              <a:rPr lang="en-US" baseline="0" dirty="0" smtClean="0"/>
              <a:t> developmental feedback.</a:t>
            </a:r>
            <a:endParaRPr lang="en-US" dirty="0" smtClean="0"/>
          </a:p>
          <a:p>
            <a:pPr lvl="1"/>
            <a:endParaRPr lang="en-US" dirty="0" smtClean="0"/>
          </a:p>
          <a:p>
            <a:pPr lvl="1"/>
            <a:r>
              <a:rPr lang="en-US" dirty="0" smtClean="0"/>
              <a:t>Growth Development is the next area.</a:t>
            </a:r>
          </a:p>
          <a:p>
            <a:endParaRPr lang="en-US" dirty="0"/>
          </a:p>
        </p:txBody>
      </p:sp>
      <p:sp>
        <p:nvSpPr>
          <p:cNvPr id="4" name="Slide Number Placeholder 3"/>
          <p:cNvSpPr>
            <a:spLocks noGrp="1"/>
          </p:cNvSpPr>
          <p:nvPr>
            <p:ph type="sldNum" sz="quarter" idx="10"/>
          </p:nvPr>
        </p:nvSpPr>
        <p:spPr/>
        <p:txBody>
          <a:bodyPr/>
          <a:lstStyle/>
          <a:p>
            <a:fld id="{EED9373E-D150-4691-BB18-9389F79C270D}"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1"/>
            <a:r>
              <a:rPr lang="en-US" b="1" dirty="0" smtClean="0"/>
              <a:t>Script: </a:t>
            </a:r>
            <a:r>
              <a:rPr lang="en-US" dirty="0" smtClean="0"/>
              <a:t>One of the key uses of appraisals</a:t>
            </a:r>
            <a:r>
              <a:rPr lang="en-US" baseline="0" dirty="0" smtClean="0"/>
              <a:t> in the US is in growth development of the employee. However there are significant cultural impediments to u</a:t>
            </a:r>
            <a:r>
              <a:rPr lang="en-US" dirty="0" smtClean="0"/>
              <a:t>pward mobility and development in Latin America. The employees social circle, physical appearance and access to education all can impede upward</a:t>
            </a:r>
            <a:r>
              <a:rPr lang="en-US" baseline="0" dirty="0" smtClean="0"/>
              <a:t> mobility for</a:t>
            </a:r>
            <a:r>
              <a:rPr lang="en-US" dirty="0" smtClean="0"/>
              <a:t> the employee. Performance appraisals will not change any of these for the employee</a:t>
            </a:r>
            <a:r>
              <a:rPr lang="en-US" baseline="0" dirty="0" smtClean="0"/>
              <a:t> which is a likely reason that developmental appraisals are not a standard part of employee development in Latin America.</a:t>
            </a:r>
            <a:r>
              <a:rPr lang="en-US" dirty="0" smtClean="0"/>
              <a:t> </a:t>
            </a:r>
          </a:p>
          <a:p>
            <a:pPr lvl="1"/>
            <a:endParaRPr lang="en-US" dirty="0" smtClean="0"/>
          </a:p>
          <a:p>
            <a:pPr lvl="1"/>
            <a:r>
              <a:rPr lang="en-US" dirty="0" smtClean="0"/>
              <a:t>The growth in internationalizing and international firm with Latin America are beginning to have an impact on offering growth opportunity for those lacking social or physical access to advancement.</a:t>
            </a:r>
          </a:p>
          <a:p>
            <a:pPr lvl="1"/>
            <a:endParaRPr lang="en-US" dirty="0" smtClean="0"/>
          </a:p>
          <a:p>
            <a:r>
              <a:rPr lang="en-US" dirty="0" smtClean="0"/>
              <a:t>Next</a:t>
            </a:r>
            <a:r>
              <a:rPr lang="en-US" baseline="0" dirty="0" smtClean="0"/>
              <a:t> we examine goal setting.</a:t>
            </a:r>
            <a:endParaRPr lang="en-US" dirty="0"/>
          </a:p>
        </p:txBody>
      </p:sp>
      <p:sp>
        <p:nvSpPr>
          <p:cNvPr id="4" name="Slide Number Placeholder 3"/>
          <p:cNvSpPr>
            <a:spLocks noGrp="1"/>
          </p:cNvSpPr>
          <p:nvPr>
            <p:ph type="sldNum" sz="quarter" idx="10"/>
          </p:nvPr>
        </p:nvSpPr>
        <p:spPr/>
        <p:txBody>
          <a:bodyPr/>
          <a:lstStyle/>
          <a:p>
            <a:fld id="{EED9373E-D150-4691-BB18-9389F79C270D}"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Script: </a:t>
            </a:r>
            <a:r>
              <a:rPr lang="en-US" dirty="0" smtClean="0"/>
              <a:t>Goal</a:t>
            </a:r>
            <a:r>
              <a:rPr lang="en-US" baseline="0" dirty="0" smtClean="0"/>
              <a:t> setting can be seen as two main categories. Goals and Milestones. Let’s first examine Goals.</a:t>
            </a:r>
            <a:endParaRPr lang="en-US" dirty="0"/>
          </a:p>
        </p:txBody>
      </p:sp>
      <p:sp>
        <p:nvSpPr>
          <p:cNvPr id="4" name="Slide Number Placeholder 3"/>
          <p:cNvSpPr>
            <a:spLocks noGrp="1"/>
          </p:cNvSpPr>
          <p:nvPr>
            <p:ph type="sldNum" sz="quarter" idx="10"/>
          </p:nvPr>
        </p:nvSpPr>
        <p:spPr/>
        <p:txBody>
          <a:bodyPr/>
          <a:lstStyle/>
          <a:p>
            <a:fld id="{EED9373E-D150-4691-BB18-9389F79C270D}"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1"/>
            <a:r>
              <a:rPr lang="en-US" b="1" dirty="0" smtClean="0"/>
              <a:t>Script:</a:t>
            </a:r>
            <a:r>
              <a:rPr lang="en-US" b="1" baseline="0" dirty="0" smtClean="0"/>
              <a:t> </a:t>
            </a:r>
            <a:r>
              <a:rPr lang="en-US" baseline="0" dirty="0" smtClean="0"/>
              <a:t>Goals are divided into a</a:t>
            </a:r>
            <a:r>
              <a:rPr lang="en-US" dirty="0" smtClean="0"/>
              <a:t>ctionable, Clear, and Measurable. First we start</a:t>
            </a:r>
            <a:r>
              <a:rPr lang="en-US" baseline="0" dirty="0" smtClean="0"/>
              <a:t> with Actionable.</a:t>
            </a:r>
          </a:p>
          <a:p>
            <a:pPr lvl="1"/>
            <a:endParaRPr lang="en-US" baseline="0" dirty="0" smtClean="0"/>
          </a:p>
          <a:p>
            <a:pPr lvl="1"/>
            <a:r>
              <a:rPr lang="en-US" dirty="0" smtClean="0"/>
              <a:t>Actionable goals need to reflect the employees attachment to their family. Goals need to be written in a manner</a:t>
            </a:r>
            <a:r>
              <a:rPr lang="en-US" baseline="0" dirty="0" smtClean="0"/>
              <a:t> that the social environment surrounding the family will not be put in jeopardy. Goals which breach this will either not be strived for or will be achieved at an unacceptable personal loss to the employee.</a:t>
            </a:r>
          </a:p>
          <a:p>
            <a:pPr lvl="1"/>
            <a:endParaRPr lang="en-US" dirty="0" smtClean="0"/>
          </a:p>
          <a:p>
            <a:pPr lvl="1"/>
            <a:r>
              <a:rPr lang="en-US" dirty="0" smtClean="0"/>
              <a:t>Goals should also be supportive of the company and be anchored in social interactions at the firm. Goals should not be written in a manner which would endanger the employee through forced interactions outside</a:t>
            </a:r>
            <a:r>
              <a:rPr lang="en-US" baseline="0" dirty="0" smtClean="0"/>
              <a:t> of the normal social order of the firm.</a:t>
            </a:r>
          </a:p>
          <a:p>
            <a:pPr lvl="1"/>
            <a:endParaRPr lang="en-US" dirty="0" smtClean="0"/>
          </a:p>
          <a:p>
            <a:pPr lvl="1"/>
            <a:r>
              <a:rPr lang="en-US" dirty="0" smtClean="0"/>
              <a:t>Finally, goals need to be written in a manner which contains</a:t>
            </a:r>
            <a:r>
              <a:rPr lang="en-US" baseline="0" dirty="0" smtClean="0"/>
              <a:t> </a:t>
            </a:r>
            <a:r>
              <a:rPr lang="en-US" dirty="0" smtClean="0"/>
              <a:t>sufficient time, based on the local standard for delivery to be achieved. In order to accommodate many of the social and</a:t>
            </a:r>
            <a:r>
              <a:rPr lang="en-US" baseline="0" dirty="0" smtClean="0"/>
              <a:t> familial expectations in Latin America, standards for delivery are less rigorous than in the United States. In most cases this is not dramatically so. With enough planning most goals can be set to achieve results in an acceptable time frame.</a:t>
            </a:r>
          </a:p>
          <a:p>
            <a:pPr lvl="1"/>
            <a:endParaRPr lang="en-US" baseline="0" dirty="0" smtClean="0"/>
          </a:p>
          <a:p>
            <a:pPr lvl="1"/>
            <a:r>
              <a:rPr lang="en-US" baseline="0" dirty="0" smtClean="0"/>
              <a:t>Now lets review clarity.</a:t>
            </a:r>
            <a:endParaRPr lang="en-US" dirty="0" smtClean="0"/>
          </a:p>
          <a:p>
            <a:pPr lvl="1"/>
            <a:endParaRPr lang="en-US" dirty="0" smtClean="0"/>
          </a:p>
          <a:p>
            <a:endParaRPr lang="en-US" dirty="0"/>
          </a:p>
        </p:txBody>
      </p:sp>
      <p:sp>
        <p:nvSpPr>
          <p:cNvPr id="4" name="Slide Number Placeholder 3"/>
          <p:cNvSpPr>
            <a:spLocks noGrp="1"/>
          </p:cNvSpPr>
          <p:nvPr>
            <p:ph type="sldNum" sz="quarter" idx="10"/>
          </p:nvPr>
        </p:nvSpPr>
        <p:spPr/>
        <p:txBody>
          <a:bodyPr/>
          <a:lstStyle/>
          <a:p>
            <a:fld id="{EED9373E-D150-4691-BB18-9389F79C270D}"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1"/>
            <a:r>
              <a:rPr lang="en-US" b="1" dirty="0" smtClean="0"/>
              <a:t>Script: </a:t>
            </a:r>
            <a:r>
              <a:rPr lang="en-US" dirty="0" smtClean="0"/>
              <a:t>Goals need to be examined not only from</a:t>
            </a:r>
            <a:r>
              <a:rPr lang="en-US" baseline="0" dirty="0" smtClean="0"/>
              <a:t> a timing perspective but also </a:t>
            </a:r>
            <a:r>
              <a:rPr lang="en-US" dirty="0" smtClean="0"/>
              <a:t>from a language perspective prior to their</a:t>
            </a:r>
            <a:r>
              <a:rPr lang="en-US" baseline="0" dirty="0" smtClean="0"/>
              <a:t> </a:t>
            </a:r>
            <a:r>
              <a:rPr lang="en-US" dirty="0" smtClean="0"/>
              <a:t>issue. Words may</a:t>
            </a:r>
            <a:r>
              <a:rPr lang="en-US" baseline="0" dirty="0" smtClean="0"/>
              <a:t> translate to be either offensive, punitive or represent extraordinary efforts which were not intended. The </a:t>
            </a:r>
            <a:r>
              <a:rPr lang="en-US" dirty="0" smtClean="0"/>
              <a:t>wording should insure that there</a:t>
            </a:r>
            <a:r>
              <a:rPr lang="en-US" baseline="0" dirty="0" smtClean="0"/>
              <a:t> is no room for mis</a:t>
            </a:r>
            <a:r>
              <a:rPr lang="en-US" dirty="0" smtClean="0"/>
              <a:t>understanding</a:t>
            </a:r>
            <a:r>
              <a:rPr lang="en-US" baseline="0" dirty="0" smtClean="0"/>
              <a:t> through phrasing or the use of slang or casual terminology. Latin American employees are not in the habit of questioning their managers and imprecise language can result in large differences in interpretation.  Therefore, i</a:t>
            </a:r>
            <a:r>
              <a:rPr lang="en-US" dirty="0" smtClean="0"/>
              <a:t>t is best to have a member</a:t>
            </a:r>
            <a:r>
              <a:rPr lang="en-US" baseline="0" dirty="0" smtClean="0"/>
              <a:t> of human resources who is from the host country read and approve the goals to </a:t>
            </a:r>
            <a:r>
              <a:rPr lang="en-US" dirty="0" smtClean="0"/>
              <a:t>insure clarity for the delivery of goals. But,</a:t>
            </a:r>
            <a:r>
              <a:rPr lang="en-US" baseline="0" dirty="0" smtClean="0"/>
              <a:t> when the goals are ready to be delivered it is the managers responsibility to deliver the goals </a:t>
            </a:r>
            <a:r>
              <a:rPr lang="en-US" dirty="0" smtClean="0"/>
              <a:t>face to face.</a:t>
            </a:r>
          </a:p>
          <a:p>
            <a:pPr lvl="1"/>
            <a:endParaRPr lang="en-US" dirty="0" smtClean="0"/>
          </a:p>
          <a:p>
            <a:pPr lvl="1"/>
            <a:r>
              <a:rPr lang="en-US" dirty="0" smtClean="0"/>
              <a:t>Now let’s discuss measurement.</a:t>
            </a:r>
            <a:endParaRPr lang="en-US" dirty="0"/>
          </a:p>
        </p:txBody>
      </p:sp>
      <p:sp>
        <p:nvSpPr>
          <p:cNvPr id="4" name="Slide Number Placeholder 3"/>
          <p:cNvSpPr>
            <a:spLocks noGrp="1"/>
          </p:cNvSpPr>
          <p:nvPr>
            <p:ph type="sldNum" sz="quarter" idx="10"/>
          </p:nvPr>
        </p:nvSpPr>
        <p:spPr/>
        <p:txBody>
          <a:bodyPr/>
          <a:lstStyle/>
          <a:p>
            <a:fld id="{EED9373E-D150-4691-BB18-9389F79C270D}"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1"/>
            <a:r>
              <a:rPr lang="en-US" b="1" dirty="0" smtClean="0"/>
              <a:t>Script:</a:t>
            </a:r>
            <a:r>
              <a:rPr lang="en-US" b="1" baseline="0" dirty="0" smtClean="0"/>
              <a:t> </a:t>
            </a:r>
            <a:r>
              <a:rPr lang="en-US" dirty="0" smtClean="0"/>
              <a:t>While U.S. management focuses on measurement toward goals as</a:t>
            </a:r>
            <a:r>
              <a:rPr lang="en-US" baseline="0" dirty="0" smtClean="0"/>
              <a:t> a tool for promotion and compensation, this practice </a:t>
            </a:r>
            <a:r>
              <a:rPr lang="en-US" dirty="0" smtClean="0"/>
              <a:t>is less engaged in Latin America. At the heart of this issue in general is a lack of specific guidelines for employee reward for performance. As the timely and effective completion of a goal is not tied to a reward there is often little need for clarity in the employees mind</a:t>
            </a:r>
            <a:r>
              <a:rPr lang="en-US" baseline="0" dirty="0" smtClean="0"/>
              <a:t> relative to execution. Therefore, </a:t>
            </a:r>
            <a:r>
              <a:rPr lang="en-US" dirty="0" smtClean="0"/>
              <a:t>goals need to be set with measurable outcomes which are tied to a specific benefit for the employees. With</a:t>
            </a:r>
            <a:r>
              <a:rPr lang="en-US" baseline="0" dirty="0" smtClean="0"/>
              <a:t> this clarity, expatriates can expect solid performance while on assignment. Finally, the goals regardless of the benefit must reflect familial sensitivity. The employee in Latin America will not sacrifice his family social commitments in favor of work regardless of the benefit. Not accounting for the family will virtually guarantee the goals will not be achieved.</a:t>
            </a:r>
          </a:p>
          <a:p>
            <a:pPr lvl="1"/>
            <a:endParaRPr lang="en-US" dirty="0" smtClean="0"/>
          </a:p>
          <a:p>
            <a:pPr lvl="1"/>
            <a:r>
              <a:rPr lang="en-US" dirty="0" smtClean="0"/>
              <a:t>Nex</a:t>
            </a:r>
            <a:r>
              <a:rPr lang="en-US" baseline="0" dirty="0" smtClean="0"/>
              <a:t>t we will examine milestones looking first at deadlines.</a:t>
            </a:r>
            <a:endParaRPr lang="en-US" dirty="0"/>
          </a:p>
        </p:txBody>
      </p:sp>
      <p:sp>
        <p:nvSpPr>
          <p:cNvPr id="4" name="Slide Number Placeholder 3"/>
          <p:cNvSpPr>
            <a:spLocks noGrp="1"/>
          </p:cNvSpPr>
          <p:nvPr>
            <p:ph type="sldNum" sz="quarter" idx="10"/>
          </p:nvPr>
        </p:nvSpPr>
        <p:spPr/>
        <p:txBody>
          <a:bodyPr/>
          <a:lstStyle/>
          <a:p>
            <a:fld id="{EED9373E-D150-4691-BB18-9389F79C270D}"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1"/>
            <a:r>
              <a:rPr lang="en-US" b="1" dirty="0" smtClean="0"/>
              <a:t>Script: </a:t>
            </a:r>
            <a:r>
              <a:rPr lang="en-US" dirty="0" smtClean="0"/>
              <a:t>Deadlines in Latin America are relatively subjective. As mentioned</a:t>
            </a:r>
            <a:r>
              <a:rPr lang="en-US" baseline="0" dirty="0" smtClean="0"/>
              <a:t> with no reward it is often up to the employee to set the priority. Therefore few deadlines which in the US we see as fixed and must achieves, fall into that category in Latin America. As such, p</a:t>
            </a:r>
            <a:r>
              <a:rPr lang="en-US" dirty="0" smtClean="0"/>
              <a:t>lans should be developed in a manner that shifts in deadlines either forward or backward can be accommodated. These should also</a:t>
            </a:r>
            <a:r>
              <a:rPr lang="en-US" baseline="0" dirty="0" smtClean="0"/>
              <a:t> be set in a manner that does not reflect failure should the deadline be missed. Latin American employees not usually constrained by time would find this definition of failure difficult to work with. </a:t>
            </a:r>
          </a:p>
          <a:p>
            <a:pPr lvl="1"/>
            <a:endParaRPr lang="en-US" baseline="0" dirty="0" smtClean="0"/>
          </a:p>
          <a:p>
            <a:pPr lvl="1"/>
            <a:r>
              <a:rPr lang="en-US" baseline="0" dirty="0" smtClean="0"/>
              <a:t>Now lets investigate acknowledgement.</a:t>
            </a:r>
            <a:endParaRPr lang="en-US" dirty="0" smtClean="0"/>
          </a:p>
          <a:p>
            <a:endParaRPr lang="en-US" dirty="0"/>
          </a:p>
        </p:txBody>
      </p:sp>
      <p:sp>
        <p:nvSpPr>
          <p:cNvPr id="4" name="Slide Number Placeholder 3"/>
          <p:cNvSpPr>
            <a:spLocks noGrp="1"/>
          </p:cNvSpPr>
          <p:nvPr>
            <p:ph type="sldNum" sz="quarter" idx="10"/>
          </p:nvPr>
        </p:nvSpPr>
        <p:spPr/>
        <p:txBody>
          <a:bodyPr/>
          <a:lstStyle/>
          <a:p>
            <a:fld id="{EED9373E-D150-4691-BB18-9389F79C270D}"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1"/>
            <a:r>
              <a:rPr lang="en-US" b="1" dirty="0" smtClean="0"/>
              <a:t>Script: </a:t>
            </a:r>
            <a:r>
              <a:rPr lang="en-US" dirty="0" smtClean="0"/>
              <a:t>As in any culture personal acknowledgement by management is highly prized. This is particularly true</a:t>
            </a:r>
            <a:r>
              <a:rPr lang="en-US" baseline="0" dirty="0" smtClean="0"/>
              <a:t> of the highly social Latin American countries. S</a:t>
            </a:r>
            <a:r>
              <a:rPr lang="en-US" dirty="0" smtClean="0"/>
              <a:t>uccess should be acknowledged promptly and publicly. Celebrating is</a:t>
            </a:r>
            <a:r>
              <a:rPr lang="en-US" baseline="0" dirty="0" smtClean="0"/>
              <a:t> an integral part of the Latin American culture. The acknowledgement should </a:t>
            </a:r>
            <a:r>
              <a:rPr lang="en-US" dirty="0" smtClean="0"/>
              <a:t>be given in either</a:t>
            </a:r>
            <a:r>
              <a:rPr lang="en-US" baseline="0" dirty="0" smtClean="0"/>
              <a:t> </a:t>
            </a:r>
            <a:r>
              <a:rPr lang="en-US" dirty="0" smtClean="0"/>
              <a:t>Spanish or the native language as an additional sign of appreciation.</a:t>
            </a:r>
            <a:r>
              <a:rPr lang="en-US" baseline="0" dirty="0" smtClean="0"/>
              <a:t> Care should also be given to not provide any acknowledgement of any failure to complete an assignment. Failure even in the abstract can be seen as a loss of standing in Latin American culture and should be avoided at all costs, in public announcements.</a:t>
            </a:r>
          </a:p>
          <a:p>
            <a:pPr lvl="1"/>
            <a:endParaRPr lang="en-US" baseline="0" dirty="0" smtClean="0"/>
          </a:p>
          <a:p>
            <a:pPr lvl="1"/>
            <a:r>
              <a:rPr lang="en-US" baseline="0" dirty="0" smtClean="0"/>
              <a:t>The next area of International human resources is employee development.</a:t>
            </a:r>
            <a:endParaRPr lang="en-US" dirty="0" smtClean="0"/>
          </a:p>
          <a:p>
            <a:endParaRPr lang="en-US" dirty="0"/>
          </a:p>
        </p:txBody>
      </p:sp>
      <p:sp>
        <p:nvSpPr>
          <p:cNvPr id="4" name="Slide Number Placeholder 3"/>
          <p:cNvSpPr>
            <a:spLocks noGrp="1"/>
          </p:cNvSpPr>
          <p:nvPr>
            <p:ph type="sldNum" sz="quarter" idx="10"/>
          </p:nvPr>
        </p:nvSpPr>
        <p:spPr/>
        <p:txBody>
          <a:bodyPr/>
          <a:lstStyle/>
          <a:p>
            <a:fld id="{EED9373E-D150-4691-BB18-9389F79C270D}" type="slidenum">
              <a:rPr lang="en-US" smtClean="0"/>
              <a:pPr/>
              <a:t>18</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last module on Human Resource Development will focus on Performance Appraisals.</a:t>
            </a:r>
            <a:endParaRPr lang="en-US" dirty="0"/>
          </a:p>
        </p:txBody>
      </p:sp>
      <p:sp>
        <p:nvSpPr>
          <p:cNvPr id="4" name="Slide Number Placeholder 3"/>
          <p:cNvSpPr>
            <a:spLocks noGrp="1"/>
          </p:cNvSpPr>
          <p:nvPr>
            <p:ph type="sldNum" sz="quarter" idx="10"/>
          </p:nvPr>
        </p:nvSpPr>
        <p:spPr/>
        <p:txBody>
          <a:bodyPr/>
          <a:lstStyle/>
          <a:p>
            <a:fld id="{D1E8000A-C2A4-4128-B091-D55B8198CDAB}" type="slidenum">
              <a:rPr lang="en-US" smtClean="0">
                <a:solidFill>
                  <a:prstClr val="black"/>
                </a:solidFill>
              </a:rPr>
              <a:pPr/>
              <a:t>2</a:t>
            </a:fld>
            <a:endParaRPr lang="en-US">
              <a:solidFill>
                <a:prstClr val="black"/>
              </a:solidFil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Script: Performance appraisals in Latin America can be broken down into two broad categories; delivery of appraisal and delivery expectations.</a:t>
            </a:r>
            <a:endParaRPr lang="en-US" dirty="0"/>
          </a:p>
        </p:txBody>
      </p:sp>
      <p:sp>
        <p:nvSpPr>
          <p:cNvPr id="4" name="Slide Number Placeholder 3"/>
          <p:cNvSpPr>
            <a:spLocks noGrp="1"/>
          </p:cNvSpPr>
          <p:nvPr>
            <p:ph type="sldNum" sz="quarter" idx="10"/>
          </p:nvPr>
        </p:nvSpPr>
        <p:spPr/>
        <p:txBody>
          <a:bodyPr/>
          <a:lstStyle/>
          <a:p>
            <a:fld id="{EED9373E-D150-4691-BB18-9389F79C270D}" type="slidenum">
              <a:rPr lang="en-US" smtClean="0"/>
              <a:pPr/>
              <a:t>3</a:t>
            </a:fld>
            <a:endParaRPr lang="en-US"/>
          </a:p>
        </p:txBody>
      </p:sp>
    </p:spTree>
    <p:extLst>
      <p:ext uri="{BB962C8B-B14F-4D97-AF65-F5344CB8AC3E}">
        <p14:creationId xmlns:p14="http://schemas.microsoft.com/office/powerpoint/2010/main" val="31413067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a:t>
            </a:r>
            <a:r>
              <a:rPr lang="en-US" baseline="0" dirty="0" smtClean="0"/>
              <a:t> two </a:t>
            </a:r>
            <a:r>
              <a:rPr lang="en-US" dirty="0" smtClean="0"/>
              <a:t>broad categories are divided into many</a:t>
            </a:r>
            <a:r>
              <a:rPr lang="en-US" baseline="0" dirty="0" smtClean="0"/>
              <a:t> subcategories, each of which will be covered in later slides.</a:t>
            </a:r>
            <a:endParaRPr lang="en-US" dirty="0"/>
          </a:p>
        </p:txBody>
      </p:sp>
      <p:sp>
        <p:nvSpPr>
          <p:cNvPr id="4" name="Slide Number Placeholder 3"/>
          <p:cNvSpPr>
            <a:spLocks noGrp="1"/>
          </p:cNvSpPr>
          <p:nvPr>
            <p:ph type="sldNum" sz="quarter" idx="10"/>
          </p:nvPr>
        </p:nvSpPr>
        <p:spPr/>
        <p:txBody>
          <a:bodyPr/>
          <a:lstStyle/>
          <a:p>
            <a:fld id="{EED9373E-D150-4691-BB18-9389F79C270D}"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Script: </a:t>
            </a:r>
            <a:r>
              <a:rPr lang="en-US" dirty="0" smtClean="0"/>
              <a:t>First lets examine delivery of the appraisal can similarly be broken down into two</a:t>
            </a:r>
            <a:r>
              <a:rPr lang="en-US" baseline="0" dirty="0" smtClean="0"/>
              <a:t> broad sections; timing and purpose. First we will examine timing.</a:t>
            </a:r>
            <a:endParaRPr lang="en-US" dirty="0"/>
          </a:p>
        </p:txBody>
      </p:sp>
      <p:sp>
        <p:nvSpPr>
          <p:cNvPr id="4" name="Slide Number Placeholder 3"/>
          <p:cNvSpPr>
            <a:spLocks noGrp="1"/>
          </p:cNvSpPr>
          <p:nvPr>
            <p:ph type="sldNum" sz="quarter" idx="10"/>
          </p:nvPr>
        </p:nvSpPr>
        <p:spPr/>
        <p:txBody>
          <a:bodyPr/>
          <a:lstStyle/>
          <a:p>
            <a:fld id="{EED9373E-D150-4691-BB18-9389F79C270D}"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1"/>
            <a:r>
              <a:rPr lang="en-US" b="1" dirty="0" smtClean="0"/>
              <a:t>Script: </a:t>
            </a:r>
            <a:r>
              <a:rPr lang="en-US" dirty="0" smtClean="0"/>
              <a:t>Little is standard regarding appraisals in Latin American. While many aspects</a:t>
            </a:r>
            <a:r>
              <a:rPr lang="en-US" baseline="0" dirty="0" smtClean="0"/>
              <a:t> of salary are standardized across Latin America like minimum wages and cost of living increases, salary increases and performance appraisals are not. </a:t>
            </a:r>
            <a:r>
              <a:rPr lang="en-US" dirty="0" smtClean="0"/>
              <a:t>The introduction of multi-national</a:t>
            </a:r>
            <a:r>
              <a:rPr lang="en-US" baseline="0" dirty="0" smtClean="0"/>
              <a:t> corporations</a:t>
            </a:r>
            <a:r>
              <a:rPr lang="en-US" dirty="0" smtClean="0"/>
              <a:t> into the Latin American labor market is beginning to have some impact in this regard. As</a:t>
            </a:r>
            <a:r>
              <a:rPr lang="en-US" baseline="0" dirty="0" smtClean="0"/>
              <a:t> international firms enter into the labor market and more Latin American firms internationalize, more standardization should enter into the marketplace. </a:t>
            </a:r>
          </a:p>
          <a:p>
            <a:pPr lvl="1"/>
            <a:endParaRPr lang="en-US" dirty="0" smtClean="0"/>
          </a:p>
          <a:p>
            <a:pPr lvl="1"/>
            <a:r>
              <a:rPr lang="en-US" dirty="0" smtClean="0"/>
              <a:t>Appraisal similar to other communications where possible should be given in the native language.</a:t>
            </a:r>
          </a:p>
          <a:p>
            <a:endParaRPr lang="en-US" dirty="0"/>
          </a:p>
        </p:txBody>
      </p:sp>
      <p:sp>
        <p:nvSpPr>
          <p:cNvPr id="4" name="Slide Number Placeholder 3"/>
          <p:cNvSpPr>
            <a:spLocks noGrp="1"/>
          </p:cNvSpPr>
          <p:nvPr>
            <p:ph type="sldNum" sz="quarter" idx="10"/>
          </p:nvPr>
        </p:nvSpPr>
        <p:spPr/>
        <p:txBody>
          <a:bodyPr/>
          <a:lstStyle/>
          <a:p>
            <a:fld id="{EED9373E-D150-4691-BB18-9389F79C270D}"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1"/>
            <a:r>
              <a:rPr lang="en-US" b="1" dirty="0" smtClean="0"/>
              <a:t>Script: </a:t>
            </a:r>
            <a:r>
              <a:rPr lang="en-US" dirty="0" smtClean="0"/>
              <a:t>Women, arguably below the senior executive level, should preferably offer appraisals only to other women. Men would</a:t>
            </a:r>
            <a:r>
              <a:rPr lang="en-US" baseline="0" dirty="0" smtClean="0"/>
              <a:t> prefer to receive their appraisal from another man rather than a women. This would hold even if the male was of a lesser position or from another area of the company.</a:t>
            </a:r>
          </a:p>
          <a:p>
            <a:pPr lvl="1"/>
            <a:endParaRPr lang="en-US" dirty="0" smtClean="0"/>
          </a:p>
          <a:p>
            <a:pPr lvl="1"/>
            <a:r>
              <a:rPr lang="en-US" dirty="0" smtClean="0"/>
              <a:t>Care should also be taken not to engage in an appraisal with another individual, even if</a:t>
            </a:r>
            <a:r>
              <a:rPr lang="en-US" baseline="0" dirty="0" smtClean="0"/>
              <a:t> the organizational chart would indicate you are their superior, </a:t>
            </a:r>
            <a:r>
              <a:rPr lang="en-US" dirty="0" smtClean="0"/>
              <a:t>if it is possible that their position or title could in</a:t>
            </a:r>
            <a:r>
              <a:rPr lang="en-US" baseline="0" dirty="0" smtClean="0"/>
              <a:t> any be considered by others as being superior to your own.</a:t>
            </a:r>
            <a:endParaRPr lang="en-US" dirty="0" smtClean="0"/>
          </a:p>
          <a:p>
            <a:endParaRPr lang="en-US" dirty="0"/>
          </a:p>
        </p:txBody>
      </p:sp>
      <p:sp>
        <p:nvSpPr>
          <p:cNvPr id="4" name="Slide Number Placeholder 3"/>
          <p:cNvSpPr>
            <a:spLocks noGrp="1"/>
          </p:cNvSpPr>
          <p:nvPr>
            <p:ph type="sldNum" sz="quarter" idx="10"/>
          </p:nvPr>
        </p:nvSpPr>
        <p:spPr/>
        <p:txBody>
          <a:bodyPr/>
          <a:lstStyle/>
          <a:p>
            <a:fld id="{EED9373E-D150-4691-BB18-9389F79C270D}"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1"/>
            <a:r>
              <a:rPr lang="en-US" b="1" dirty="0" smtClean="0"/>
              <a:t>Script:</a:t>
            </a:r>
            <a:r>
              <a:rPr lang="en-US" b="1" baseline="0" dirty="0" smtClean="0"/>
              <a:t> </a:t>
            </a:r>
            <a:r>
              <a:rPr lang="en-US" dirty="0" smtClean="0"/>
              <a:t>Compensation with respect</a:t>
            </a:r>
            <a:r>
              <a:rPr lang="en-US" baseline="0" dirty="0" smtClean="0"/>
              <a:t> to development </a:t>
            </a:r>
            <a:r>
              <a:rPr lang="en-US" dirty="0" smtClean="0"/>
              <a:t>should be handled carefully and with significant local input. As previously</a:t>
            </a:r>
            <a:r>
              <a:rPr lang="en-US" baseline="0" dirty="0" smtClean="0"/>
              <a:t> described </a:t>
            </a:r>
            <a:r>
              <a:rPr lang="en-US" dirty="0" smtClean="0"/>
              <a:t>benefits are often seen more preferred than salary.</a:t>
            </a:r>
            <a:r>
              <a:rPr lang="en-US" baseline="0" dirty="0" smtClean="0"/>
              <a:t> Making a change in one or the other though seen as a positive from your or the US perspective may be seen a negative in Latin America. Additionally, any shortfall or reductions to e</a:t>
            </a:r>
            <a:r>
              <a:rPr lang="en-US" dirty="0" smtClean="0"/>
              <a:t>xpected salary and benefit totals can be seen as just</a:t>
            </a:r>
            <a:r>
              <a:rPr lang="en-US" baseline="0" dirty="0" smtClean="0"/>
              <a:t> as </a:t>
            </a:r>
            <a:r>
              <a:rPr lang="en-US" dirty="0" smtClean="0"/>
              <a:t>damaging to the employee and as the loss of their position or title.</a:t>
            </a:r>
          </a:p>
          <a:p>
            <a:pPr lvl="1"/>
            <a:endParaRPr lang="en-US" dirty="0" smtClean="0"/>
          </a:p>
          <a:p>
            <a:pPr lvl="1"/>
            <a:r>
              <a:rPr lang="en-US" dirty="0" smtClean="0"/>
              <a:t>Since appraisals</a:t>
            </a:r>
            <a:r>
              <a:rPr lang="en-US" baseline="0" dirty="0" smtClean="0"/>
              <a:t> and salary adjustment are not standardize across Latin America, l</a:t>
            </a:r>
            <a:r>
              <a:rPr lang="en-US" dirty="0" smtClean="0"/>
              <a:t>ittle is known about the practice for using appraisal as a development tool.</a:t>
            </a:r>
          </a:p>
          <a:p>
            <a:pPr lvl="1"/>
            <a:endParaRPr lang="en-US" dirty="0" smtClean="0"/>
          </a:p>
          <a:p>
            <a:pPr lvl="1"/>
            <a:r>
              <a:rPr lang="en-US" dirty="0" smtClean="0"/>
              <a:t>Now lets</a:t>
            </a:r>
            <a:r>
              <a:rPr lang="en-US" baseline="0" dirty="0" smtClean="0"/>
              <a:t> examine performance appraisal from the second perspective which was delivery expectation.</a:t>
            </a:r>
            <a:endParaRPr lang="en-US" dirty="0" smtClean="0"/>
          </a:p>
          <a:p>
            <a:endParaRPr lang="en-US" dirty="0"/>
          </a:p>
        </p:txBody>
      </p:sp>
      <p:sp>
        <p:nvSpPr>
          <p:cNvPr id="4" name="Slide Number Placeholder 3"/>
          <p:cNvSpPr>
            <a:spLocks noGrp="1"/>
          </p:cNvSpPr>
          <p:nvPr>
            <p:ph type="sldNum" sz="quarter" idx="10"/>
          </p:nvPr>
        </p:nvSpPr>
        <p:spPr/>
        <p:txBody>
          <a:bodyPr/>
          <a:lstStyle/>
          <a:p>
            <a:fld id="{EED9373E-D150-4691-BB18-9389F79C270D}"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Script: </a:t>
            </a:r>
            <a:r>
              <a:rPr lang="en-US" dirty="0" smtClean="0"/>
              <a:t>The</a:t>
            </a:r>
            <a:r>
              <a:rPr lang="en-US" baseline="0" dirty="0" smtClean="0"/>
              <a:t> delivery expectation can be divided into four broad categories; degree of privacy, feedback, goals and goal milestones.</a:t>
            </a:r>
          </a:p>
          <a:p>
            <a:endParaRPr lang="en-US" baseline="0" dirty="0" smtClean="0"/>
          </a:p>
          <a:p>
            <a:r>
              <a:rPr lang="en-US" baseline="0" dirty="0" smtClean="0"/>
              <a:t>First we will examine degree of privacy.</a:t>
            </a:r>
            <a:endParaRPr lang="en-US" dirty="0"/>
          </a:p>
        </p:txBody>
      </p:sp>
      <p:sp>
        <p:nvSpPr>
          <p:cNvPr id="4" name="Slide Number Placeholder 3"/>
          <p:cNvSpPr>
            <a:spLocks noGrp="1"/>
          </p:cNvSpPr>
          <p:nvPr>
            <p:ph type="sldNum" sz="quarter" idx="10"/>
          </p:nvPr>
        </p:nvSpPr>
        <p:spPr/>
        <p:txBody>
          <a:bodyPr/>
          <a:lstStyle/>
          <a:p>
            <a:fld id="{EED9373E-D150-4691-BB18-9389F79C270D}"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BF2366A9-EB0F-410D-896C-33895EA53DE1}" type="datetime1">
              <a:rPr lang="en-US" smtClean="0"/>
              <a:pPr/>
              <a:t>4/12/2012</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A3E276EF-4411-4D09-921F-7338F56E42D4}"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D8509A7-53AE-49F5-9722-4BB3A8D7C7FA}" type="datetime1">
              <a:rPr lang="en-US" smtClean="0"/>
              <a:pPr/>
              <a:t>4/12/2012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E276EF-4411-4D09-921F-7338F56E42D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99D0C9DA-E077-44E5-930D-757FDE0004AF}" type="datetime1">
              <a:rPr lang="en-US" smtClean="0"/>
              <a:pPr/>
              <a:t>4/12/2012</a:t>
            </a:fld>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A3E276EF-4411-4D09-921F-7338F56E42D4}"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171E9A04-F696-4F86-9617-1BFD3028A453}" type="datetime1">
              <a:rPr lang="en-US" smtClean="0"/>
              <a:pPr/>
              <a:t>4/12/2012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A3E276EF-4411-4D09-921F-7338F56E42D4}" type="slidenum">
              <a:rPr lang="en-US" smtClean="0"/>
              <a:pPr/>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0F671A85-4891-45F1-8D94-77BB3F0C92B6}" type="datetime1">
              <a:rPr lang="en-US" smtClean="0"/>
              <a:pPr/>
              <a:t>4/12/2012</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A3E276EF-4411-4D09-921F-7338F56E42D4}" type="slidenum">
              <a:rPr lang="en-US" smtClean="0"/>
              <a:pPr/>
              <a:t>‹#›</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63D24CE4-F4EB-40C8-8FA8-D4EAC43B7D41}" type="datetime1">
              <a:rPr lang="en-US" smtClean="0"/>
              <a:pPr/>
              <a:t>4/12/2012</a:t>
            </a:fld>
            <a:endParaRPr lang="en-US"/>
          </a:p>
        </p:txBody>
      </p:sp>
      <p:sp>
        <p:nvSpPr>
          <p:cNvPr id="10" name="Slide Number Placeholder 9"/>
          <p:cNvSpPr>
            <a:spLocks noGrp="1"/>
          </p:cNvSpPr>
          <p:nvPr>
            <p:ph type="sldNum" sz="quarter" idx="16"/>
          </p:nvPr>
        </p:nvSpPr>
        <p:spPr/>
        <p:txBody>
          <a:bodyPr rtlCol="0"/>
          <a:lstStyle/>
          <a:p>
            <a:fld id="{A3E276EF-4411-4D09-921F-7338F56E42D4}" type="slidenum">
              <a:rPr lang="en-US" smtClean="0"/>
              <a:pPr/>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732B0E96-14B7-4740-ADAA-B44005146D9B}" type="datetime1">
              <a:rPr lang="en-US" smtClean="0"/>
              <a:pPr/>
              <a:t>4/12/2012</a:t>
            </a:fld>
            <a:endParaRPr lang="en-US"/>
          </a:p>
        </p:txBody>
      </p:sp>
      <p:sp>
        <p:nvSpPr>
          <p:cNvPr id="12" name="Slide Number Placeholder 11"/>
          <p:cNvSpPr>
            <a:spLocks noGrp="1"/>
          </p:cNvSpPr>
          <p:nvPr>
            <p:ph type="sldNum" sz="quarter" idx="16"/>
          </p:nvPr>
        </p:nvSpPr>
        <p:spPr/>
        <p:txBody>
          <a:bodyPr rtlCol="0"/>
          <a:lstStyle/>
          <a:p>
            <a:fld id="{A3E276EF-4411-4D09-921F-7338F56E42D4}" type="slidenum">
              <a:rPr lang="en-US" smtClean="0"/>
              <a:pPr/>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80F83037-4C93-44BF-8E25-ADECC49FB677}" type="datetime1">
              <a:rPr lang="en-US" smtClean="0"/>
              <a:pPr/>
              <a:t>4/12/2012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A3E276EF-4411-4D09-921F-7338F56E42D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E714334-B7E4-4272-A7D3-CC4614F8786F}" type="datetime1">
              <a:rPr lang="en-US" smtClean="0"/>
              <a:pPr/>
              <a:t>4/12/2012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A3E276EF-4411-4D09-921F-7338F56E42D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22178444-35B0-4F72-B8DB-D90B9E596C74}" type="datetime1">
              <a:rPr lang="en-US" smtClean="0"/>
              <a:pPr/>
              <a:t>4/12/2012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A3E276EF-4411-4D09-921F-7338F56E42D4}" type="slidenum">
              <a:rPr lang="en-US" smtClean="0"/>
              <a:pPr/>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87382226-B99B-4D6D-B2F0-8C3D0D32F1D4}" type="datetime1">
              <a:rPr lang="en-US" smtClean="0"/>
              <a:pPr/>
              <a:t>4/12/2012</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A3E276EF-4411-4D09-921F-7338F56E42D4}" type="slidenum">
              <a:rPr lang="en-US" smtClean="0"/>
              <a:pPr/>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B31627E7-555D-420D-9B7E-DC0F7683AD42}" type="datetime1">
              <a:rPr lang="en-US" smtClean="0"/>
              <a:pPr/>
              <a:t>4/12/2012</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A3E276EF-4411-4D09-921F-7338F56E42D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hf hdr="0" ftr="0" dt="0"/>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4.gif"/></Relationships>
</file>

<file path=ppt/slides/_rels/slide10.x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7.wmf"/><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3.png"/><Relationship Id="rId7" Type="http://schemas.openxmlformats.org/officeDocument/2006/relationships/diagramColors" Target="../diagrams/colors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6.wmf"/></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953000" y="4038600"/>
            <a:ext cx="4191000" cy="1828800"/>
          </a:xfrm>
        </p:spPr>
        <p:txBody>
          <a:bodyPr>
            <a:normAutofit fontScale="90000"/>
          </a:bodyPr>
          <a:lstStyle/>
          <a:p>
            <a:r>
              <a:rPr lang="en-US" sz="4200" dirty="0" smtClean="0"/>
              <a:t>Human Resource Development (4): </a:t>
            </a:r>
            <a:r>
              <a:rPr lang="en-US" sz="4200" cap="small" dirty="0" smtClean="0"/>
              <a:t>Performance Appraisals</a:t>
            </a:r>
            <a:endParaRPr lang="en-US" sz="4200" cap="small" dirty="0"/>
          </a:p>
        </p:txBody>
      </p:sp>
      <p:sp>
        <p:nvSpPr>
          <p:cNvPr id="3" name="Subtitle 2"/>
          <p:cNvSpPr>
            <a:spLocks noGrp="1"/>
          </p:cNvSpPr>
          <p:nvPr>
            <p:ph type="subTitle" idx="1"/>
          </p:nvPr>
        </p:nvSpPr>
        <p:spPr/>
        <p:txBody>
          <a:bodyPr/>
          <a:lstStyle/>
          <a:p>
            <a:pPr algn="r"/>
            <a:r>
              <a:rPr lang="en-US" dirty="0" smtClean="0"/>
              <a:t>Latin America</a:t>
            </a:r>
            <a:endParaRPr lang="en-US" dirty="0"/>
          </a:p>
        </p:txBody>
      </p:sp>
      <p:pic>
        <p:nvPicPr>
          <p:cNvPr id="4" name="Picture 3" descr="University"/>
          <p:cNvPicPr>
            <a:picLocks noChangeAspect="1" noChangeArrowheads="1"/>
          </p:cNvPicPr>
          <p:nvPr/>
        </p:nvPicPr>
        <p:blipFill>
          <a:blip r:embed="rId3" cstate="print"/>
          <a:srcRect b="39999"/>
          <a:stretch>
            <a:fillRect/>
          </a:stretch>
        </p:blipFill>
        <p:spPr bwMode="auto">
          <a:xfrm>
            <a:off x="457199" y="6096000"/>
            <a:ext cx="914401" cy="598517"/>
          </a:xfrm>
          <a:prstGeom prst="rect">
            <a:avLst/>
          </a:prstGeom>
          <a:noFill/>
        </p:spPr>
      </p:pic>
      <p:pic>
        <p:nvPicPr>
          <p:cNvPr id="10" name="Picture 9" descr="latin_america.gif"/>
          <p:cNvPicPr>
            <a:picLocks noChangeAspect="1"/>
          </p:cNvPicPr>
          <p:nvPr/>
        </p:nvPicPr>
        <p:blipFill>
          <a:blip r:embed="rId4" cstate="print"/>
          <a:srcRect l="4092" t="5556" r="1391" b="3333"/>
          <a:stretch>
            <a:fillRect/>
          </a:stretch>
        </p:blipFill>
        <p:spPr>
          <a:xfrm>
            <a:off x="76198" y="304800"/>
            <a:ext cx="4724401" cy="5534299"/>
          </a:xfrm>
          <a:prstGeom prst="rect">
            <a:avLst/>
          </a:prstGeom>
        </p:spPr>
      </p:pic>
    </p:spTree>
    <p:extLst>
      <p:ext uri="{BB962C8B-B14F-4D97-AF65-F5344CB8AC3E}">
        <p14:creationId xmlns:p14="http://schemas.microsoft.com/office/powerpoint/2010/main" val="325989179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8153400" cy="990600"/>
          </a:xfrm>
        </p:spPr>
        <p:txBody>
          <a:bodyPr>
            <a:normAutofit/>
          </a:bodyPr>
          <a:lstStyle/>
          <a:p>
            <a:r>
              <a:rPr lang="en-US" sz="3200" b="1" dirty="0" smtClean="0">
                <a:solidFill>
                  <a:srgbClr val="003296"/>
                </a:solidFill>
              </a:rPr>
              <a:t>Delivery Expectations</a:t>
            </a:r>
          </a:p>
        </p:txBody>
      </p:sp>
      <p:sp>
        <p:nvSpPr>
          <p:cNvPr id="3" name="Content Placeholder 2"/>
          <p:cNvSpPr>
            <a:spLocks noGrp="1"/>
          </p:cNvSpPr>
          <p:nvPr>
            <p:ph sz="quarter" idx="1"/>
          </p:nvPr>
        </p:nvSpPr>
        <p:spPr/>
        <p:txBody>
          <a:bodyPr>
            <a:normAutofit/>
          </a:bodyPr>
          <a:lstStyle/>
          <a:p>
            <a:r>
              <a:rPr lang="en-US" dirty="0" smtClean="0">
                <a:solidFill>
                  <a:schemeClr val="accent4">
                    <a:lumMod val="50000"/>
                  </a:schemeClr>
                </a:solidFill>
              </a:rPr>
              <a:t>Degree </a:t>
            </a:r>
            <a:r>
              <a:rPr lang="en-US" dirty="0">
                <a:solidFill>
                  <a:schemeClr val="accent4">
                    <a:lumMod val="50000"/>
                  </a:schemeClr>
                </a:solidFill>
              </a:rPr>
              <a:t>of </a:t>
            </a:r>
            <a:r>
              <a:rPr lang="en-US" dirty="0" smtClean="0">
                <a:solidFill>
                  <a:schemeClr val="accent4">
                    <a:lumMod val="50000"/>
                  </a:schemeClr>
                </a:solidFill>
              </a:rPr>
              <a:t>Privacy</a:t>
            </a:r>
          </a:p>
          <a:p>
            <a:pPr lvl="1"/>
            <a:r>
              <a:rPr lang="en-US" dirty="0" smtClean="0"/>
              <a:t>Language and Location </a:t>
            </a:r>
          </a:p>
          <a:p>
            <a:pPr lvl="2"/>
            <a:r>
              <a:rPr lang="en-US" dirty="0" smtClean="0"/>
              <a:t>Latin America privacy and appraisals</a:t>
            </a:r>
          </a:p>
          <a:p>
            <a:pPr lvl="2"/>
            <a:r>
              <a:rPr lang="en-US" dirty="0" smtClean="0"/>
              <a:t>No electronic communication</a:t>
            </a:r>
          </a:p>
          <a:p>
            <a:pPr lvl="2"/>
            <a:r>
              <a:rPr lang="en-US" dirty="0" smtClean="0"/>
              <a:t>Given in the native language </a:t>
            </a:r>
          </a:p>
        </p:txBody>
      </p:sp>
      <p:sp>
        <p:nvSpPr>
          <p:cNvPr id="4" name="Slide Number Placeholder 3"/>
          <p:cNvSpPr>
            <a:spLocks noGrp="1"/>
          </p:cNvSpPr>
          <p:nvPr>
            <p:ph type="sldNum" sz="quarter" idx="12"/>
          </p:nvPr>
        </p:nvSpPr>
        <p:spPr/>
        <p:txBody>
          <a:bodyPr>
            <a:normAutofit fontScale="85000" lnSpcReduction="20000"/>
          </a:bodyPr>
          <a:lstStyle/>
          <a:p>
            <a:fld id="{A3E276EF-4411-4D09-921F-7338F56E42D4}" type="slidenum">
              <a:rPr lang="en-US" smtClean="0"/>
              <a:pPr/>
              <a:t>10</a:t>
            </a:fld>
            <a:endParaRPr lang="en-US"/>
          </a:p>
        </p:txBody>
      </p:sp>
      <p:pic>
        <p:nvPicPr>
          <p:cNvPr id="9219" name="Picture 3" descr="C:\Users\jlyu1\AppData\Local\Microsoft\Windows\Temporary Internet Files\Content.IE5\27QI2ZGE\MC900127303[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324600" y="4800600"/>
            <a:ext cx="2590800" cy="152050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8153400" cy="990600"/>
          </a:xfrm>
        </p:spPr>
        <p:txBody>
          <a:bodyPr>
            <a:normAutofit/>
          </a:bodyPr>
          <a:lstStyle/>
          <a:p>
            <a:r>
              <a:rPr lang="en-US" sz="3200" b="1" dirty="0" smtClean="0">
                <a:solidFill>
                  <a:srgbClr val="003296"/>
                </a:solidFill>
              </a:rPr>
              <a:t>Delivery Expectations</a:t>
            </a:r>
          </a:p>
        </p:txBody>
      </p:sp>
      <p:sp>
        <p:nvSpPr>
          <p:cNvPr id="3" name="Content Placeholder 2"/>
          <p:cNvSpPr>
            <a:spLocks noGrp="1"/>
          </p:cNvSpPr>
          <p:nvPr>
            <p:ph sz="quarter" idx="1"/>
          </p:nvPr>
        </p:nvSpPr>
        <p:spPr>
          <a:xfrm>
            <a:off x="612648" y="1600200"/>
            <a:ext cx="8531352" cy="4495800"/>
          </a:xfrm>
        </p:spPr>
        <p:txBody>
          <a:bodyPr>
            <a:normAutofit/>
          </a:bodyPr>
          <a:lstStyle/>
          <a:p>
            <a:r>
              <a:rPr lang="en-US" dirty="0" smtClean="0">
                <a:solidFill>
                  <a:schemeClr val="accent4">
                    <a:lumMod val="50000"/>
                  </a:schemeClr>
                </a:solidFill>
              </a:rPr>
              <a:t>Feedback</a:t>
            </a:r>
          </a:p>
          <a:p>
            <a:pPr lvl="1"/>
            <a:r>
              <a:rPr lang="en-US" dirty="0" smtClean="0"/>
              <a:t>Constructive</a:t>
            </a:r>
          </a:p>
          <a:p>
            <a:pPr lvl="2"/>
            <a:r>
              <a:rPr lang="en-US" dirty="0" smtClean="0"/>
              <a:t>Similar to Privacy, feedback :</a:t>
            </a:r>
          </a:p>
          <a:p>
            <a:pPr lvl="3"/>
            <a:r>
              <a:rPr lang="en-US" dirty="0" smtClean="0"/>
              <a:t>Private</a:t>
            </a:r>
          </a:p>
          <a:p>
            <a:pPr lvl="3"/>
            <a:r>
              <a:rPr lang="en-US" dirty="0" smtClean="0"/>
              <a:t>In native language</a:t>
            </a:r>
          </a:p>
          <a:p>
            <a:pPr lvl="2"/>
            <a:r>
              <a:rPr lang="en-US" dirty="0" smtClean="0"/>
              <a:t>Employees: no feedback to manager</a:t>
            </a:r>
          </a:p>
          <a:p>
            <a:pPr lvl="3"/>
            <a:r>
              <a:rPr lang="en-US" dirty="0" smtClean="0"/>
              <a:t>If feedback wanted: HR safe environment for employee</a:t>
            </a:r>
          </a:p>
        </p:txBody>
      </p:sp>
      <p:sp>
        <p:nvSpPr>
          <p:cNvPr id="4" name="Slide Number Placeholder 3"/>
          <p:cNvSpPr>
            <a:spLocks noGrp="1"/>
          </p:cNvSpPr>
          <p:nvPr>
            <p:ph type="sldNum" sz="quarter" idx="12"/>
          </p:nvPr>
        </p:nvSpPr>
        <p:spPr/>
        <p:txBody>
          <a:bodyPr>
            <a:normAutofit fontScale="85000" lnSpcReduction="20000"/>
          </a:bodyPr>
          <a:lstStyle/>
          <a:p>
            <a:fld id="{A3E276EF-4411-4D09-921F-7338F56E42D4}" type="slidenum">
              <a:rPr lang="en-US" smtClean="0"/>
              <a:pPr/>
              <a:t>11</a:t>
            </a:fld>
            <a:endParaRPr lang="en-US"/>
          </a:p>
        </p:txBody>
      </p:sp>
      <p:pic>
        <p:nvPicPr>
          <p:cNvPr id="10242" name="Picture 2" descr="http://www.topsalesmanagerblog.com/wp-content/uploads/2009/11/sales-manager-talking-to-salesperson-300x200.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19800" y="4724400"/>
            <a:ext cx="2857500" cy="19050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8153400" cy="990600"/>
          </a:xfrm>
        </p:spPr>
        <p:txBody>
          <a:bodyPr>
            <a:normAutofit/>
          </a:bodyPr>
          <a:lstStyle/>
          <a:p>
            <a:r>
              <a:rPr lang="en-US" sz="3200" b="1" dirty="0" smtClean="0">
                <a:solidFill>
                  <a:srgbClr val="003296"/>
                </a:solidFill>
              </a:rPr>
              <a:t>Delivery Expectations</a:t>
            </a:r>
          </a:p>
        </p:txBody>
      </p:sp>
      <p:sp>
        <p:nvSpPr>
          <p:cNvPr id="3" name="Content Placeholder 2"/>
          <p:cNvSpPr>
            <a:spLocks noGrp="1"/>
          </p:cNvSpPr>
          <p:nvPr>
            <p:ph sz="quarter" idx="1"/>
          </p:nvPr>
        </p:nvSpPr>
        <p:spPr>
          <a:xfrm>
            <a:off x="612648" y="1600200"/>
            <a:ext cx="8153400" cy="4724400"/>
          </a:xfrm>
        </p:spPr>
        <p:txBody>
          <a:bodyPr>
            <a:normAutofit/>
          </a:bodyPr>
          <a:lstStyle/>
          <a:p>
            <a:r>
              <a:rPr lang="en-US" dirty="0" smtClean="0">
                <a:solidFill>
                  <a:schemeClr val="accent4">
                    <a:lumMod val="50000"/>
                  </a:schemeClr>
                </a:solidFill>
              </a:rPr>
              <a:t>Feedback</a:t>
            </a:r>
          </a:p>
          <a:p>
            <a:pPr lvl="1"/>
            <a:r>
              <a:rPr lang="en-US" dirty="0" smtClean="0"/>
              <a:t>Growth Development</a:t>
            </a:r>
          </a:p>
          <a:p>
            <a:pPr lvl="2"/>
            <a:r>
              <a:rPr lang="en-US" dirty="0" smtClean="0"/>
              <a:t>Impediments to development</a:t>
            </a:r>
          </a:p>
          <a:p>
            <a:pPr lvl="3"/>
            <a:r>
              <a:rPr lang="en-US" dirty="0" smtClean="0"/>
              <a:t>Upward mobility</a:t>
            </a:r>
          </a:p>
          <a:p>
            <a:pPr lvl="3"/>
            <a:r>
              <a:rPr lang="en-US" dirty="0" smtClean="0"/>
              <a:t>Social circle</a:t>
            </a:r>
          </a:p>
          <a:p>
            <a:pPr lvl="3"/>
            <a:r>
              <a:rPr lang="en-US" dirty="0" smtClean="0"/>
              <a:t>Physical appearance</a:t>
            </a:r>
          </a:p>
          <a:p>
            <a:pPr lvl="3"/>
            <a:r>
              <a:rPr lang="en-US" dirty="0" smtClean="0"/>
              <a:t>MNC’s having an impact</a:t>
            </a:r>
          </a:p>
        </p:txBody>
      </p:sp>
      <p:sp>
        <p:nvSpPr>
          <p:cNvPr id="4" name="Slide Number Placeholder 3"/>
          <p:cNvSpPr>
            <a:spLocks noGrp="1"/>
          </p:cNvSpPr>
          <p:nvPr>
            <p:ph type="sldNum" sz="quarter" idx="12"/>
          </p:nvPr>
        </p:nvSpPr>
        <p:spPr/>
        <p:txBody>
          <a:bodyPr>
            <a:normAutofit fontScale="85000" lnSpcReduction="20000"/>
          </a:bodyPr>
          <a:lstStyle/>
          <a:p>
            <a:fld id="{A3E276EF-4411-4D09-921F-7338F56E42D4}" type="slidenum">
              <a:rPr lang="en-US" smtClean="0"/>
              <a:pPr/>
              <a:t>12</a:t>
            </a:fld>
            <a:endParaRPr lang="en-US"/>
          </a:p>
        </p:txBody>
      </p:sp>
      <p:pic>
        <p:nvPicPr>
          <p:cNvPr id="13314" name="Picture 2" descr="http://www.online-surveys-guidebook.com/images/feedback.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48400" y="4076482"/>
            <a:ext cx="2495550" cy="238146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610600" cy="990600"/>
          </a:xfrm>
        </p:spPr>
        <p:txBody>
          <a:bodyPr>
            <a:noAutofit/>
          </a:bodyPr>
          <a:lstStyle/>
          <a:p>
            <a:r>
              <a:rPr lang="en-US" sz="3200" b="1" dirty="0" smtClean="0">
                <a:solidFill>
                  <a:srgbClr val="003296"/>
                </a:solidFill>
              </a:rPr>
              <a:t>Delivery Expectations </a:t>
            </a:r>
          </a:p>
        </p:txBody>
      </p:sp>
      <p:sp>
        <p:nvSpPr>
          <p:cNvPr id="3" name="Content Placeholder 2"/>
          <p:cNvSpPr>
            <a:spLocks noGrp="1"/>
          </p:cNvSpPr>
          <p:nvPr>
            <p:ph sz="quarter" idx="1"/>
          </p:nvPr>
        </p:nvSpPr>
        <p:spPr/>
        <p:txBody>
          <a:bodyPr>
            <a:normAutofit/>
          </a:bodyPr>
          <a:lstStyle/>
          <a:p>
            <a:r>
              <a:rPr lang="en-US" dirty="0" smtClean="0">
                <a:solidFill>
                  <a:schemeClr val="accent4">
                    <a:lumMod val="50000"/>
                  </a:schemeClr>
                </a:solidFill>
              </a:rPr>
              <a:t>Goals</a:t>
            </a:r>
          </a:p>
          <a:p>
            <a:pPr lvl="1"/>
            <a:r>
              <a:rPr lang="en-US" dirty="0" smtClean="0"/>
              <a:t>Actionable </a:t>
            </a:r>
          </a:p>
          <a:p>
            <a:pPr lvl="1"/>
            <a:r>
              <a:rPr lang="en-US" dirty="0" smtClean="0"/>
              <a:t>Clear </a:t>
            </a:r>
          </a:p>
          <a:p>
            <a:pPr lvl="1"/>
            <a:r>
              <a:rPr lang="en-US" dirty="0" smtClean="0"/>
              <a:t>Measurable  </a:t>
            </a:r>
          </a:p>
          <a:p>
            <a:r>
              <a:rPr lang="en-US" dirty="0" smtClean="0">
                <a:solidFill>
                  <a:schemeClr val="accent4">
                    <a:lumMod val="50000"/>
                  </a:schemeClr>
                </a:solidFill>
              </a:rPr>
              <a:t>Goal Milestones</a:t>
            </a:r>
          </a:p>
          <a:p>
            <a:pPr lvl="1"/>
            <a:r>
              <a:rPr lang="en-US" dirty="0" smtClean="0"/>
              <a:t>Deadlines </a:t>
            </a:r>
          </a:p>
          <a:p>
            <a:pPr lvl="1"/>
            <a:r>
              <a:rPr lang="en-US" dirty="0" smtClean="0"/>
              <a:t>Acknowledgement </a:t>
            </a:r>
          </a:p>
        </p:txBody>
      </p:sp>
      <p:sp>
        <p:nvSpPr>
          <p:cNvPr id="4" name="Slide Number Placeholder 3"/>
          <p:cNvSpPr>
            <a:spLocks noGrp="1"/>
          </p:cNvSpPr>
          <p:nvPr>
            <p:ph type="sldNum" sz="quarter" idx="12"/>
          </p:nvPr>
        </p:nvSpPr>
        <p:spPr/>
        <p:txBody>
          <a:bodyPr>
            <a:normAutofit fontScale="85000" lnSpcReduction="20000"/>
          </a:bodyPr>
          <a:lstStyle/>
          <a:p>
            <a:fld id="{A3E276EF-4411-4D09-921F-7338F56E42D4}" type="slidenum">
              <a:rPr lang="en-US" smtClean="0"/>
              <a:pPr/>
              <a:t>13</a:t>
            </a:fld>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8153400" cy="990600"/>
          </a:xfrm>
        </p:spPr>
        <p:txBody>
          <a:bodyPr>
            <a:normAutofit/>
          </a:bodyPr>
          <a:lstStyle/>
          <a:p>
            <a:r>
              <a:rPr lang="en-US" sz="3200" b="1" dirty="0" smtClean="0">
                <a:solidFill>
                  <a:srgbClr val="003296"/>
                </a:solidFill>
              </a:rPr>
              <a:t>Delivery Expectations</a:t>
            </a:r>
          </a:p>
        </p:txBody>
      </p:sp>
      <p:sp>
        <p:nvSpPr>
          <p:cNvPr id="3" name="Content Placeholder 2"/>
          <p:cNvSpPr>
            <a:spLocks noGrp="1"/>
          </p:cNvSpPr>
          <p:nvPr>
            <p:ph sz="quarter" idx="1"/>
          </p:nvPr>
        </p:nvSpPr>
        <p:spPr/>
        <p:txBody>
          <a:bodyPr>
            <a:normAutofit/>
          </a:bodyPr>
          <a:lstStyle/>
          <a:p>
            <a:r>
              <a:rPr lang="en-US" dirty="0" smtClean="0">
                <a:solidFill>
                  <a:schemeClr val="accent4">
                    <a:lumMod val="50000"/>
                  </a:schemeClr>
                </a:solidFill>
              </a:rPr>
              <a:t>Goals</a:t>
            </a:r>
          </a:p>
          <a:p>
            <a:pPr lvl="1"/>
            <a:r>
              <a:rPr lang="en-US" dirty="0" smtClean="0"/>
              <a:t>Actionable</a:t>
            </a:r>
          </a:p>
          <a:p>
            <a:pPr lvl="2"/>
            <a:r>
              <a:rPr lang="en-US" dirty="0" smtClean="0"/>
              <a:t>Family</a:t>
            </a:r>
          </a:p>
          <a:p>
            <a:pPr lvl="2"/>
            <a:r>
              <a:rPr lang="en-US" dirty="0" smtClean="0"/>
              <a:t>Supportive company</a:t>
            </a:r>
          </a:p>
          <a:p>
            <a:pPr lvl="2"/>
            <a:r>
              <a:rPr lang="en-US" dirty="0" smtClean="0"/>
              <a:t>Sufficient time</a:t>
            </a:r>
          </a:p>
        </p:txBody>
      </p:sp>
      <p:sp>
        <p:nvSpPr>
          <p:cNvPr id="4" name="Slide Number Placeholder 3"/>
          <p:cNvSpPr>
            <a:spLocks noGrp="1"/>
          </p:cNvSpPr>
          <p:nvPr>
            <p:ph type="sldNum" sz="quarter" idx="12"/>
          </p:nvPr>
        </p:nvSpPr>
        <p:spPr/>
        <p:txBody>
          <a:bodyPr>
            <a:normAutofit fontScale="85000" lnSpcReduction="20000"/>
          </a:bodyPr>
          <a:lstStyle/>
          <a:p>
            <a:fld id="{A3E276EF-4411-4D09-921F-7338F56E42D4}" type="slidenum">
              <a:rPr lang="en-US" smtClean="0"/>
              <a:pPr/>
              <a:t>14</a:t>
            </a:fld>
            <a:endParaRPr lang="en-US"/>
          </a:p>
        </p:txBody>
      </p:sp>
      <p:pic>
        <p:nvPicPr>
          <p:cNvPr id="12290" name="Picture 2" descr="http://peteprimeau.com/wp-content/uploads/2011/12/goals.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48400" y="3886200"/>
            <a:ext cx="2609850" cy="2686051"/>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8153400" cy="990600"/>
          </a:xfrm>
        </p:spPr>
        <p:txBody>
          <a:bodyPr>
            <a:normAutofit/>
          </a:bodyPr>
          <a:lstStyle/>
          <a:p>
            <a:r>
              <a:rPr lang="en-US" sz="3200" b="1" dirty="0" smtClean="0">
                <a:solidFill>
                  <a:srgbClr val="003296"/>
                </a:solidFill>
              </a:rPr>
              <a:t>Delivery Expectations</a:t>
            </a:r>
          </a:p>
        </p:txBody>
      </p:sp>
      <p:sp>
        <p:nvSpPr>
          <p:cNvPr id="3" name="Content Placeholder 2"/>
          <p:cNvSpPr>
            <a:spLocks noGrp="1"/>
          </p:cNvSpPr>
          <p:nvPr>
            <p:ph sz="quarter" idx="1"/>
          </p:nvPr>
        </p:nvSpPr>
        <p:spPr/>
        <p:txBody>
          <a:bodyPr>
            <a:normAutofit/>
          </a:bodyPr>
          <a:lstStyle/>
          <a:p>
            <a:r>
              <a:rPr lang="en-US" dirty="0" smtClean="0">
                <a:solidFill>
                  <a:schemeClr val="accent4">
                    <a:lumMod val="50000"/>
                  </a:schemeClr>
                </a:solidFill>
              </a:rPr>
              <a:t>Goals</a:t>
            </a:r>
          </a:p>
          <a:p>
            <a:pPr lvl="1"/>
            <a:r>
              <a:rPr lang="en-US" dirty="0" smtClean="0"/>
              <a:t>Clear</a:t>
            </a:r>
          </a:p>
          <a:p>
            <a:pPr lvl="2"/>
            <a:r>
              <a:rPr lang="en-US" dirty="0" smtClean="0"/>
              <a:t>Language</a:t>
            </a:r>
          </a:p>
          <a:p>
            <a:pPr lvl="2"/>
            <a:r>
              <a:rPr lang="en-US" dirty="0" smtClean="0"/>
              <a:t>Precision</a:t>
            </a:r>
          </a:p>
          <a:p>
            <a:pPr lvl="2"/>
            <a:r>
              <a:rPr lang="en-US" dirty="0" smtClean="0"/>
              <a:t>Opportunity for misunderstanding</a:t>
            </a:r>
          </a:p>
          <a:p>
            <a:pPr lvl="2"/>
            <a:r>
              <a:rPr lang="en-US" dirty="0" smtClean="0"/>
              <a:t>Include human resources</a:t>
            </a:r>
          </a:p>
          <a:p>
            <a:pPr lvl="2"/>
            <a:r>
              <a:rPr lang="en-US" dirty="0" smtClean="0"/>
              <a:t>Delivered in person</a:t>
            </a:r>
          </a:p>
        </p:txBody>
      </p:sp>
      <p:sp>
        <p:nvSpPr>
          <p:cNvPr id="4" name="Slide Number Placeholder 3"/>
          <p:cNvSpPr>
            <a:spLocks noGrp="1"/>
          </p:cNvSpPr>
          <p:nvPr>
            <p:ph type="sldNum" sz="quarter" idx="12"/>
          </p:nvPr>
        </p:nvSpPr>
        <p:spPr/>
        <p:txBody>
          <a:bodyPr>
            <a:normAutofit fontScale="85000" lnSpcReduction="20000"/>
          </a:bodyPr>
          <a:lstStyle/>
          <a:p>
            <a:fld id="{A3E276EF-4411-4D09-921F-7338F56E42D4}" type="slidenum">
              <a:rPr lang="en-US" smtClean="0"/>
              <a:pPr/>
              <a:t>15</a:t>
            </a:fld>
            <a:endParaRPr lang="en-US"/>
          </a:p>
        </p:txBody>
      </p:sp>
      <p:pic>
        <p:nvPicPr>
          <p:cNvPr id="11266" name="Picture 2" descr="http://johnbarban.com/wp-content/uploads/2011/05/Goal-Setting.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28442" y="4953000"/>
            <a:ext cx="2616225" cy="1543051"/>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8153400" cy="990600"/>
          </a:xfrm>
        </p:spPr>
        <p:txBody>
          <a:bodyPr>
            <a:normAutofit/>
          </a:bodyPr>
          <a:lstStyle/>
          <a:p>
            <a:r>
              <a:rPr lang="en-US" sz="3200" b="1" dirty="0" smtClean="0">
                <a:solidFill>
                  <a:srgbClr val="003296"/>
                </a:solidFill>
              </a:rPr>
              <a:t>Delivery Expectations</a:t>
            </a:r>
          </a:p>
        </p:txBody>
      </p:sp>
      <p:sp>
        <p:nvSpPr>
          <p:cNvPr id="3" name="Content Placeholder 2"/>
          <p:cNvSpPr>
            <a:spLocks noGrp="1"/>
          </p:cNvSpPr>
          <p:nvPr>
            <p:ph sz="quarter" idx="1"/>
          </p:nvPr>
        </p:nvSpPr>
        <p:spPr/>
        <p:txBody>
          <a:bodyPr>
            <a:normAutofit/>
          </a:bodyPr>
          <a:lstStyle/>
          <a:p>
            <a:r>
              <a:rPr lang="en-US" dirty="0" smtClean="0">
                <a:solidFill>
                  <a:schemeClr val="accent4">
                    <a:lumMod val="50000"/>
                  </a:schemeClr>
                </a:solidFill>
              </a:rPr>
              <a:t>Goals</a:t>
            </a:r>
          </a:p>
          <a:p>
            <a:pPr lvl="1"/>
            <a:r>
              <a:rPr lang="en-US" dirty="0" smtClean="0"/>
              <a:t>Measurable</a:t>
            </a:r>
          </a:p>
          <a:p>
            <a:pPr lvl="2"/>
            <a:r>
              <a:rPr lang="en-US" dirty="0" smtClean="0"/>
              <a:t>Measurement less practiced</a:t>
            </a:r>
          </a:p>
          <a:p>
            <a:pPr lvl="2"/>
            <a:r>
              <a:rPr lang="en-US" dirty="0" smtClean="0"/>
              <a:t>Lack of specific guidelines</a:t>
            </a:r>
          </a:p>
          <a:p>
            <a:pPr lvl="2"/>
            <a:r>
              <a:rPr lang="en-US" dirty="0" smtClean="0"/>
              <a:t>Specific benefit for employees</a:t>
            </a:r>
          </a:p>
          <a:p>
            <a:pPr lvl="2"/>
            <a:r>
              <a:rPr lang="en-US" dirty="0" smtClean="0"/>
              <a:t>Family </a:t>
            </a:r>
          </a:p>
        </p:txBody>
      </p:sp>
      <p:sp>
        <p:nvSpPr>
          <p:cNvPr id="4" name="Slide Number Placeholder 3"/>
          <p:cNvSpPr>
            <a:spLocks noGrp="1"/>
          </p:cNvSpPr>
          <p:nvPr>
            <p:ph type="sldNum" sz="quarter" idx="12"/>
          </p:nvPr>
        </p:nvSpPr>
        <p:spPr/>
        <p:txBody>
          <a:bodyPr>
            <a:normAutofit fontScale="85000" lnSpcReduction="20000"/>
          </a:bodyPr>
          <a:lstStyle/>
          <a:p>
            <a:fld id="{A3E276EF-4411-4D09-921F-7338F56E42D4}" type="slidenum">
              <a:rPr lang="en-US" smtClean="0"/>
              <a:pPr/>
              <a:t>16</a:t>
            </a:fld>
            <a:endParaRPr lang="en-US"/>
          </a:p>
        </p:txBody>
      </p:sp>
      <p:pic>
        <p:nvPicPr>
          <p:cNvPr id="8194" name="Picture 2" descr="http://hiringnightmares.com/wp-content/uploads/2012/02/GoalImage.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72200" y="4572000"/>
            <a:ext cx="2692400" cy="20193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8153400" cy="990600"/>
          </a:xfrm>
        </p:spPr>
        <p:txBody>
          <a:bodyPr>
            <a:normAutofit/>
          </a:bodyPr>
          <a:lstStyle/>
          <a:p>
            <a:r>
              <a:rPr lang="en-US" sz="3200" b="1" dirty="0" smtClean="0">
                <a:solidFill>
                  <a:srgbClr val="003296"/>
                </a:solidFill>
              </a:rPr>
              <a:t>Delivery Expectations</a:t>
            </a:r>
          </a:p>
        </p:txBody>
      </p:sp>
      <p:sp>
        <p:nvSpPr>
          <p:cNvPr id="3" name="Content Placeholder 2"/>
          <p:cNvSpPr>
            <a:spLocks noGrp="1"/>
          </p:cNvSpPr>
          <p:nvPr>
            <p:ph sz="quarter" idx="1"/>
          </p:nvPr>
        </p:nvSpPr>
        <p:spPr/>
        <p:txBody>
          <a:bodyPr>
            <a:normAutofit/>
          </a:bodyPr>
          <a:lstStyle/>
          <a:p>
            <a:r>
              <a:rPr lang="en-US" dirty="0" smtClean="0">
                <a:solidFill>
                  <a:schemeClr val="accent4">
                    <a:lumMod val="50000"/>
                  </a:schemeClr>
                </a:solidFill>
              </a:rPr>
              <a:t>Goal Milestones</a:t>
            </a:r>
          </a:p>
          <a:p>
            <a:pPr lvl="1"/>
            <a:r>
              <a:rPr lang="en-US" dirty="0" smtClean="0"/>
              <a:t>Deadlines</a:t>
            </a:r>
          </a:p>
          <a:p>
            <a:pPr lvl="2"/>
            <a:r>
              <a:rPr lang="en-US" dirty="0" smtClean="0"/>
              <a:t>Subjective</a:t>
            </a:r>
          </a:p>
          <a:p>
            <a:pPr lvl="2"/>
            <a:r>
              <a:rPr lang="en-US" dirty="0" smtClean="0"/>
              <a:t>Plans shifts in deadlines</a:t>
            </a:r>
          </a:p>
        </p:txBody>
      </p:sp>
      <p:sp>
        <p:nvSpPr>
          <p:cNvPr id="4" name="Slide Number Placeholder 3"/>
          <p:cNvSpPr>
            <a:spLocks noGrp="1"/>
          </p:cNvSpPr>
          <p:nvPr>
            <p:ph type="sldNum" sz="quarter" idx="12"/>
          </p:nvPr>
        </p:nvSpPr>
        <p:spPr/>
        <p:txBody>
          <a:bodyPr>
            <a:normAutofit fontScale="85000" lnSpcReduction="20000"/>
          </a:bodyPr>
          <a:lstStyle/>
          <a:p>
            <a:fld id="{A3E276EF-4411-4D09-921F-7338F56E42D4}" type="slidenum">
              <a:rPr lang="en-US" smtClean="0"/>
              <a:pPr/>
              <a:t>17</a:t>
            </a:fld>
            <a:endParaRPr lang="en-US"/>
          </a:p>
        </p:txBody>
      </p:sp>
      <p:pic>
        <p:nvPicPr>
          <p:cNvPr id="5123" name="Picture 3" descr="C:\Users\jlyu1\AppData\Local\Microsoft\Windows\Temporary Internet Files\Content.IE5\27QI2ZGE\MC900071389[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172200" y="4800600"/>
            <a:ext cx="2667974" cy="1657539"/>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8153400" cy="990600"/>
          </a:xfrm>
        </p:spPr>
        <p:txBody>
          <a:bodyPr>
            <a:normAutofit/>
          </a:bodyPr>
          <a:lstStyle/>
          <a:p>
            <a:r>
              <a:rPr lang="en-US" sz="3200" b="1" dirty="0" smtClean="0">
                <a:solidFill>
                  <a:srgbClr val="003296"/>
                </a:solidFill>
              </a:rPr>
              <a:t>Delivery Expectations</a:t>
            </a:r>
          </a:p>
        </p:txBody>
      </p:sp>
      <p:sp>
        <p:nvSpPr>
          <p:cNvPr id="3" name="Content Placeholder 2"/>
          <p:cNvSpPr>
            <a:spLocks noGrp="1"/>
          </p:cNvSpPr>
          <p:nvPr>
            <p:ph sz="quarter" idx="1"/>
          </p:nvPr>
        </p:nvSpPr>
        <p:spPr/>
        <p:txBody>
          <a:bodyPr>
            <a:normAutofit/>
          </a:bodyPr>
          <a:lstStyle/>
          <a:p>
            <a:r>
              <a:rPr lang="en-US" dirty="0" smtClean="0">
                <a:solidFill>
                  <a:schemeClr val="accent4">
                    <a:lumMod val="50000"/>
                  </a:schemeClr>
                </a:solidFill>
              </a:rPr>
              <a:t>Goal Milestones</a:t>
            </a:r>
          </a:p>
          <a:p>
            <a:pPr lvl="1"/>
            <a:r>
              <a:rPr lang="en-US" dirty="0" smtClean="0"/>
              <a:t>Acknowledgement</a:t>
            </a:r>
          </a:p>
          <a:p>
            <a:pPr lvl="2"/>
            <a:r>
              <a:rPr lang="en-US" dirty="0" smtClean="0"/>
              <a:t>Personal acknowledgement highly prized</a:t>
            </a:r>
          </a:p>
          <a:p>
            <a:pPr lvl="2"/>
            <a:r>
              <a:rPr lang="en-US" dirty="0" smtClean="0"/>
              <a:t>Success acknowledged promptly and publicly</a:t>
            </a:r>
          </a:p>
          <a:p>
            <a:pPr lvl="2"/>
            <a:r>
              <a:rPr lang="en-US" dirty="0" smtClean="0"/>
              <a:t>Praise should be given in the native language </a:t>
            </a:r>
          </a:p>
          <a:p>
            <a:pPr lvl="2"/>
            <a:r>
              <a:rPr lang="en-US" dirty="0" smtClean="0"/>
              <a:t>No recognition of incomplete assignments</a:t>
            </a:r>
          </a:p>
        </p:txBody>
      </p:sp>
      <p:sp>
        <p:nvSpPr>
          <p:cNvPr id="4" name="Slide Number Placeholder 3"/>
          <p:cNvSpPr>
            <a:spLocks noGrp="1"/>
          </p:cNvSpPr>
          <p:nvPr>
            <p:ph type="sldNum" sz="quarter" idx="12"/>
          </p:nvPr>
        </p:nvSpPr>
        <p:spPr/>
        <p:txBody>
          <a:bodyPr>
            <a:normAutofit fontScale="85000" lnSpcReduction="20000"/>
          </a:bodyPr>
          <a:lstStyle/>
          <a:p>
            <a:fld id="{A3E276EF-4411-4D09-921F-7338F56E42D4}" type="slidenum">
              <a:rPr lang="en-US" smtClean="0"/>
              <a:pPr/>
              <a:t>18</a:t>
            </a:fld>
            <a:endParaRPr lang="en-US"/>
          </a:p>
        </p:txBody>
      </p:sp>
      <p:pic>
        <p:nvPicPr>
          <p:cNvPr id="6146" name="Picture 2" descr="http://images.businessweek.com/ss/08/05/0509_motivate/image/7_acknowledge.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48400" y="5105400"/>
            <a:ext cx="2514600" cy="150495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4000" dirty="0"/>
              <a:t>Human </a:t>
            </a:r>
            <a:r>
              <a:rPr lang="en-US" sz="4000" dirty="0" smtClean="0"/>
              <a:t>Resource Development</a:t>
            </a:r>
            <a:endParaRPr lang="en-US" sz="4000" dirty="0"/>
          </a:p>
        </p:txBody>
      </p:sp>
      <p:pic>
        <p:nvPicPr>
          <p:cNvPr id="9" name="Picture 8" descr="University"/>
          <p:cNvPicPr>
            <a:picLocks noChangeAspect="1" noChangeArrowheads="1"/>
          </p:cNvPicPr>
          <p:nvPr/>
        </p:nvPicPr>
        <p:blipFill>
          <a:blip r:embed="rId3" cstate="print"/>
          <a:srcRect b="39999"/>
          <a:stretch>
            <a:fillRect/>
          </a:stretch>
        </p:blipFill>
        <p:spPr bwMode="auto">
          <a:xfrm>
            <a:off x="7924800" y="457200"/>
            <a:ext cx="838199" cy="548639"/>
          </a:xfrm>
          <a:prstGeom prst="rect">
            <a:avLst/>
          </a:prstGeom>
          <a:noFill/>
        </p:spPr>
      </p:pic>
      <p:graphicFrame>
        <p:nvGraphicFramePr>
          <p:cNvPr id="3" name="Content Placeholder 2"/>
          <p:cNvGraphicFramePr>
            <a:graphicFrameLocks noGrp="1"/>
          </p:cNvGraphicFramePr>
          <p:nvPr>
            <p:ph sz="quarter" idx="1"/>
            <p:extLst>
              <p:ext uri="{D42A27DB-BD31-4B8C-83A1-F6EECF244321}">
                <p14:modId xmlns:p14="http://schemas.microsoft.com/office/powerpoint/2010/main" val="2114576248"/>
              </p:ext>
            </p:extLst>
          </p:nvPr>
        </p:nvGraphicFramePr>
        <p:xfrm>
          <a:off x="612775" y="1600200"/>
          <a:ext cx="8153400" cy="48768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2" name="Oval 1"/>
          <p:cNvSpPr/>
          <p:nvPr/>
        </p:nvSpPr>
        <p:spPr>
          <a:xfrm>
            <a:off x="3733800" y="3124200"/>
            <a:ext cx="1905000" cy="1582994"/>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smtClean="0">
                <a:solidFill>
                  <a:srgbClr val="968C8C">
                    <a:lumMod val="50000"/>
                  </a:srgbClr>
                </a:solidFill>
              </a:rPr>
              <a:t>Human Resource Development </a:t>
            </a:r>
            <a:endParaRPr lang="en-US" sz="1600" b="1" dirty="0">
              <a:solidFill>
                <a:srgbClr val="968C8C">
                  <a:lumMod val="50000"/>
                </a:srgbClr>
              </a:solidFill>
            </a:endParaRPr>
          </a:p>
        </p:txBody>
      </p:sp>
    </p:spTree>
    <p:extLst>
      <p:ext uri="{BB962C8B-B14F-4D97-AF65-F5344CB8AC3E}">
        <p14:creationId xmlns:p14="http://schemas.microsoft.com/office/powerpoint/2010/main" val="13902886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grpId="0" nodeType="clickEffect">
                                  <p:stCondLst>
                                    <p:cond delay="0"/>
                                  </p:stCondLst>
                                  <p:childTnLst>
                                    <p:animEffect transition="out" filter="fade">
                                      <p:cBhvr>
                                        <p:cTn id="6" dur="1000" tmFilter="0, 0; .2, .5; .8, .5; 1, 0"/>
                                        <p:tgtEl>
                                          <p:spTgt spid="3">
                                            <p:graphicEl>
                                              <a:dgm id="{F25FA2EF-770B-42F4-8F1D-4E23302B1386}"/>
                                            </p:graphicEl>
                                          </p:spTgt>
                                        </p:tgtEl>
                                      </p:cBhvr>
                                    </p:animEffect>
                                    <p:animScale>
                                      <p:cBhvr>
                                        <p:cTn id="7" dur="500" autoRev="1" fill="hold"/>
                                        <p:tgtEl>
                                          <p:spTgt spid="3">
                                            <p:graphicEl>
                                              <a:dgm id="{F25FA2EF-770B-42F4-8F1D-4E23302B1386}"/>
                                            </p:graphic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 grpId="0">
        <p:bldSub>
          <a:bldDgm bld="one"/>
        </p:bldSub>
      </p:bldGraphic>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b="1" dirty="0" smtClean="0">
                <a:solidFill>
                  <a:schemeClr val="tx1"/>
                </a:solidFill>
              </a:rPr>
              <a:t>Performance Appraisals</a:t>
            </a:r>
            <a:endParaRPr lang="en-US" sz="3600" b="1" dirty="0">
              <a:solidFill>
                <a:schemeClr val="tx1"/>
              </a:solidFill>
            </a:endParaRPr>
          </a:p>
        </p:txBody>
      </p:sp>
      <p:sp>
        <p:nvSpPr>
          <p:cNvPr id="3" name="Slide Number Placeholder 2"/>
          <p:cNvSpPr>
            <a:spLocks noGrp="1"/>
          </p:cNvSpPr>
          <p:nvPr>
            <p:ph type="sldNum" sz="quarter" idx="12"/>
          </p:nvPr>
        </p:nvSpPr>
        <p:spPr/>
        <p:txBody>
          <a:bodyPr>
            <a:normAutofit fontScale="85000" lnSpcReduction="20000"/>
          </a:bodyPr>
          <a:lstStyle/>
          <a:p>
            <a:fld id="{A3E276EF-4411-4D09-921F-7338F56E42D4}" type="slidenum">
              <a:rPr lang="en-US" smtClean="0"/>
              <a:pPr/>
              <a:t>3</a:t>
            </a:fld>
            <a:endParaRPr lang="en-US"/>
          </a:p>
        </p:txBody>
      </p:sp>
      <p:sp>
        <p:nvSpPr>
          <p:cNvPr id="4" name="Content Placeholder 3"/>
          <p:cNvSpPr>
            <a:spLocks noGrp="1"/>
          </p:cNvSpPr>
          <p:nvPr>
            <p:ph sz="quarter" idx="1"/>
          </p:nvPr>
        </p:nvSpPr>
        <p:spPr/>
        <p:txBody>
          <a:bodyPr/>
          <a:lstStyle/>
          <a:p>
            <a:endParaRPr lang="en-US"/>
          </a:p>
        </p:txBody>
      </p:sp>
      <p:graphicFrame>
        <p:nvGraphicFramePr>
          <p:cNvPr id="5" name="Diagram 4"/>
          <p:cNvGraphicFramePr/>
          <p:nvPr>
            <p:extLst>
              <p:ext uri="{D42A27DB-BD31-4B8C-83A1-F6EECF244321}">
                <p14:modId xmlns:p14="http://schemas.microsoft.com/office/powerpoint/2010/main" val="3818161717"/>
              </p:ext>
            </p:extLst>
          </p:nvPr>
        </p:nvGraphicFramePr>
        <p:xfrm>
          <a:off x="533400" y="1524000"/>
          <a:ext cx="8534400" cy="4800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87345727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b="1" dirty="0" smtClean="0">
                <a:solidFill>
                  <a:schemeClr val="tx1"/>
                </a:solidFill>
              </a:rPr>
              <a:t>Performance Appraisals</a:t>
            </a:r>
            <a:r>
              <a:rPr lang="en-US" sz="3600" dirty="0" smtClean="0">
                <a:solidFill>
                  <a:schemeClr val="tx1"/>
                </a:solidFill>
              </a:rPr>
              <a:t> </a:t>
            </a:r>
          </a:p>
        </p:txBody>
      </p:sp>
      <p:sp>
        <p:nvSpPr>
          <p:cNvPr id="3" name="Content Placeholder 2"/>
          <p:cNvSpPr>
            <a:spLocks noGrp="1"/>
          </p:cNvSpPr>
          <p:nvPr>
            <p:ph sz="quarter" idx="1"/>
          </p:nvPr>
        </p:nvSpPr>
        <p:spPr>
          <a:xfrm>
            <a:off x="612648" y="1600200"/>
            <a:ext cx="8153400" cy="4876800"/>
          </a:xfrm>
        </p:spPr>
        <p:txBody>
          <a:bodyPr>
            <a:normAutofit lnSpcReduction="10000"/>
          </a:bodyPr>
          <a:lstStyle/>
          <a:p>
            <a:pPr marL="0" indent="0">
              <a:buNone/>
            </a:pPr>
            <a:r>
              <a:rPr lang="en-US" b="1" dirty="0" smtClean="0">
                <a:solidFill>
                  <a:srgbClr val="003296"/>
                </a:solidFill>
              </a:rPr>
              <a:t>Delivery of the Appraisal</a:t>
            </a:r>
          </a:p>
          <a:p>
            <a:r>
              <a:rPr lang="en-US" dirty="0" smtClean="0">
                <a:solidFill>
                  <a:schemeClr val="accent4">
                    <a:lumMod val="50000"/>
                  </a:schemeClr>
                </a:solidFill>
              </a:rPr>
              <a:t>Timing </a:t>
            </a:r>
          </a:p>
          <a:p>
            <a:r>
              <a:rPr lang="en-US" dirty="0" smtClean="0">
                <a:solidFill>
                  <a:schemeClr val="accent4">
                    <a:lumMod val="50000"/>
                  </a:schemeClr>
                </a:solidFill>
              </a:rPr>
              <a:t>Purpose  </a:t>
            </a:r>
          </a:p>
          <a:p>
            <a:pPr marL="0" indent="0">
              <a:buNone/>
            </a:pPr>
            <a:r>
              <a:rPr lang="en-US" b="1" dirty="0" smtClean="0">
                <a:solidFill>
                  <a:srgbClr val="003296"/>
                </a:solidFill>
              </a:rPr>
              <a:t>Delivery Expectations </a:t>
            </a:r>
          </a:p>
          <a:p>
            <a:r>
              <a:rPr lang="en-US" dirty="0" smtClean="0">
                <a:solidFill>
                  <a:schemeClr val="accent4">
                    <a:lumMod val="50000"/>
                  </a:schemeClr>
                </a:solidFill>
              </a:rPr>
              <a:t>Degree </a:t>
            </a:r>
            <a:r>
              <a:rPr lang="en-US" dirty="0">
                <a:solidFill>
                  <a:schemeClr val="accent4">
                    <a:lumMod val="50000"/>
                  </a:schemeClr>
                </a:solidFill>
              </a:rPr>
              <a:t>of Privacy </a:t>
            </a:r>
          </a:p>
          <a:p>
            <a:r>
              <a:rPr lang="en-US" dirty="0">
                <a:solidFill>
                  <a:schemeClr val="accent4">
                    <a:lumMod val="50000"/>
                  </a:schemeClr>
                </a:solidFill>
              </a:rPr>
              <a:t>Feedback</a:t>
            </a:r>
          </a:p>
          <a:p>
            <a:pPr lvl="1"/>
            <a:r>
              <a:rPr lang="en-US" dirty="0"/>
              <a:t>Constructive </a:t>
            </a:r>
          </a:p>
          <a:p>
            <a:pPr lvl="1"/>
            <a:r>
              <a:rPr lang="en-US" dirty="0"/>
              <a:t>Growth Development </a:t>
            </a:r>
          </a:p>
          <a:p>
            <a:r>
              <a:rPr lang="en-US" dirty="0">
                <a:solidFill>
                  <a:schemeClr val="accent4">
                    <a:lumMod val="50000"/>
                  </a:schemeClr>
                </a:solidFill>
              </a:rPr>
              <a:t>Goals </a:t>
            </a:r>
          </a:p>
          <a:p>
            <a:r>
              <a:rPr lang="en-US" dirty="0">
                <a:solidFill>
                  <a:schemeClr val="accent4">
                    <a:lumMod val="50000"/>
                  </a:schemeClr>
                </a:solidFill>
              </a:rPr>
              <a:t>Goal Milestones </a:t>
            </a:r>
          </a:p>
          <a:p>
            <a:pPr lvl="1"/>
            <a:endParaRPr lang="en-US" dirty="0" smtClean="0">
              <a:solidFill>
                <a:srgbClr val="FF6600"/>
              </a:solidFill>
            </a:endParaRPr>
          </a:p>
        </p:txBody>
      </p:sp>
      <p:sp>
        <p:nvSpPr>
          <p:cNvPr id="4" name="Slide Number Placeholder 3"/>
          <p:cNvSpPr>
            <a:spLocks noGrp="1"/>
          </p:cNvSpPr>
          <p:nvPr>
            <p:ph type="sldNum" sz="quarter" idx="12"/>
          </p:nvPr>
        </p:nvSpPr>
        <p:spPr/>
        <p:txBody>
          <a:bodyPr>
            <a:normAutofit fontScale="85000" lnSpcReduction="20000"/>
          </a:bodyPr>
          <a:lstStyle/>
          <a:p>
            <a:fld id="{A3E276EF-4411-4D09-921F-7338F56E42D4}" type="slidenum">
              <a:rPr lang="en-US" smtClean="0"/>
              <a:pPr/>
              <a:t>4</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531352" cy="990600"/>
          </a:xfrm>
        </p:spPr>
        <p:txBody>
          <a:bodyPr>
            <a:normAutofit/>
          </a:bodyPr>
          <a:lstStyle/>
          <a:p>
            <a:r>
              <a:rPr lang="en-US" sz="3200" b="1" dirty="0">
                <a:solidFill>
                  <a:srgbClr val="003296"/>
                </a:solidFill>
              </a:rPr>
              <a:t>Delivery of the Appraisal</a:t>
            </a:r>
          </a:p>
        </p:txBody>
      </p:sp>
      <p:sp>
        <p:nvSpPr>
          <p:cNvPr id="3" name="Content Placeholder 2"/>
          <p:cNvSpPr>
            <a:spLocks noGrp="1"/>
          </p:cNvSpPr>
          <p:nvPr>
            <p:ph sz="quarter" idx="1"/>
          </p:nvPr>
        </p:nvSpPr>
        <p:spPr/>
        <p:txBody>
          <a:bodyPr>
            <a:normAutofit/>
          </a:bodyPr>
          <a:lstStyle/>
          <a:p>
            <a:r>
              <a:rPr lang="en-US" dirty="0" smtClean="0">
                <a:solidFill>
                  <a:schemeClr val="accent4">
                    <a:lumMod val="50000"/>
                  </a:schemeClr>
                </a:solidFill>
              </a:rPr>
              <a:t>Timing</a:t>
            </a:r>
          </a:p>
          <a:p>
            <a:r>
              <a:rPr lang="en-US" dirty="0" smtClean="0">
                <a:solidFill>
                  <a:schemeClr val="accent4">
                    <a:lumMod val="50000"/>
                  </a:schemeClr>
                </a:solidFill>
              </a:rPr>
              <a:t>Purpose</a:t>
            </a:r>
          </a:p>
        </p:txBody>
      </p:sp>
      <p:sp>
        <p:nvSpPr>
          <p:cNvPr id="4" name="Slide Number Placeholder 3"/>
          <p:cNvSpPr>
            <a:spLocks noGrp="1"/>
          </p:cNvSpPr>
          <p:nvPr>
            <p:ph type="sldNum" sz="quarter" idx="12"/>
          </p:nvPr>
        </p:nvSpPr>
        <p:spPr/>
        <p:txBody>
          <a:bodyPr>
            <a:normAutofit fontScale="85000" lnSpcReduction="20000"/>
          </a:bodyPr>
          <a:lstStyle/>
          <a:p>
            <a:fld id="{A3E276EF-4411-4D09-921F-7338F56E42D4}" type="slidenum">
              <a:rPr lang="en-US" smtClean="0"/>
              <a:pPr/>
              <a:t>5</a:t>
            </a:fld>
            <a:endParaRPr lang="en-US"/>
          </a:p>
        </p:txBody>
      </p:sp>
      <p:pic>
        <p:nvPicPr>
          <p:cNvPr id="1026" name="Picture 2" descr="C:\Users\jlyu1\AppData\Local\Microsoft\Windows\Temporary Internet Files\Content.IE5\BI5WR87T\MC900019961[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781800" y="2590800"/>
            <a:ext cx="2133600" cy="1790199"/>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Users\jlyu1\AppData\Local\Microsoft\Windows\Temporary Internet Files\Content.IE5\BI5WR87T\MC900280559[1].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010400" y="4953000"/>
            <a:ext cx="1905000" cy="1736392"/>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8153400" cy="990600"/>
          </a:xfrm>
        </p:spPr>
        <p:txBody>
          <a:bodyPr>
            <a:normAutofit/>
          </a:bodyPr>
          <a:lstStyle/>
          <a:p>
            <a:r>
              <a:rPr lang="en-US" sz="3200" b="1" dirty="0" smtClean="0">
                <a:solidFill>
                  <a:srgbClr val="003296"/>
                </a:solidFill>
              </a:rPr>
              <a:t>Delivery of the Appraisal</a:t>
            </a:r>
          </a:p>
        </p:txBody>
      </p:sp>
      <p:sp>
        <p:nvSpPr>
          <p:cNvPr id="3" name="Content Placeholder 2"/>
          <p:cNvSpPr>
            <a:spLocks noGrp="1"/>
          </p:cNvSpPr>
          <p:nvPr>
            <p:ph sz="quarter" idx="1"/>
          </p:nvPr>
        </p:nvSpPr>
        <p:spPr>
          <a:xfrm>
            <a:off x="612648" y="1600200"/>
            <a:ext cx="8531352" cy="4495800"/>
          </a:xfrm>
        </p:spPr>
        <p:txBody>
          <a:bodyPr>
            <a:normAutofit/>
          </a:bodyPr>
          <a:lstStyle/>
          <a:p>
            <a:r>
              <a:rPr lang="en-US" dirty="0" smtClean="0">
                <a:solidFill>
                  <a:schemeClr val="accent4">
                    <a:lumMod val="50000"/>
                  </a:schemeClr>
                </a:solidFill>
              </a:rPr>
              <a:t>Timing</a:t>
            </a:r>
          </a:p>
          <a:p>
            <a:pPr lvl="1"/>
            <a:r>
              <a:rPr lang="en-US" dirty="0" smtClean="0"/>
              <a:t>Annual -- Semi-Annual -- Other </a:t>
            </a:r>
          </a:p>
          <a:p>
            <a:pPr lvl="2"/>
            <a:r>
              <a:rPr lang="en-US" dirty="0" smtClean="0"/>
              <a:t>Little is standardization</a:t>
            </a:r>
          </a:p>
          <a:p>
            <a:pPr lvl="2"/>
            <a:r>
              <a:rPr lang="en-US" dirty="0" smtClean="0"/>
              <a:t>Cost of living increase and minimum wage standard </a:t>
            </a:r>
          </a:p>
          <a:p>
            <a:pPr lvl="3"/>
            <a:r>
              <a:rPr lang="en-US" dirty="0" smtClean="0"/>
              <a:t>Appraisals and salary increases are less so</a:t>
            </a:r>
          </a:p>
          <a:p>
            <a:pPr lvl="2"/>
            <a:r>
              <a:rPr lang="en-US" dirty="0" smtClean="0"/>
              <a:t>Where possible given in the native language</a:t>
            </a:r>
          </a:p>
        </p:txBody>
      </p:sp>
      <p:sp>
        <p:nvSpPr>
          <p:cNvPr id="4" name="Slide Number Placeholder 3"/>
          <p:cNvSpPr>
            <a:spLocks noGrp="1"/>
          </p:cNvSpPr>
          <p:nvPr>
            <p:ph type="sldNum" sz="quarter" idx="12"/>
          </p:nvPr>
        </p:nvSpPr>
        <p:spPr/>
        <p:txBody>
          <a:bodyPr>
            <a:normAutofit fontScale="85000" lnSpcReduction="20000"/>
          </a:bodyPr>
          <a:lstStyle/>
          <a:p>
            <a:fld id="{A3E276EF-4411-4D09-921F-7338F56E42D4}" type="slidenum">
              <a:rPr lang="en-US" smtClean="0"/>
              <a:pPr/>
              <a:t>6</a:t>
            </a:fld>
            <a:endParaRPr lang="en-US"/>
          </a:p>
        </p:txBody>
      </p:sp>
      <p:pic>
        <p:nvPicPr>
          <p:cNvPr id="2052" name="Picture 4" descr="http://image.shutterstock.com/display_pic_with_logo/496243/496243,1296923744,43/stock-photo-employee-performance-evaluation-7053828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19800" y="4648200"/>
            <a:ext cx="2743200" cy="1950721"/>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8153400" cy="990600"/>
          </a:xfrm>
        </p:spPr>
        <p:txBody>
          <a:bodyPr>
            <a:normAutofit/>
          </a:bodyPr>
          <a:lstStyle/>
          <a:p>
            <a:r>
              <a:rPr lang="en-US" sz="3200" b="1" dirty="0" smtClean="0">
                <a:solidFill>
                  <a:srgbClr val="003296"/>
                </a:solidFill>
              </a:rPr>
              <a:t>Delivery of the Appraisal</a:t>
            </a:r>
          </a:p>
        </p:txBody>
      </p:sp>
      <p:sp>
        <p:nvSpPr>
          <p:cNvPr id="3" name="Content Placeholder 2"/>
          <p:cNvSpPr>
            <a:spLocks noGrp="1"/>
          </p:cNvSpPr>
          <p:nvPr>
            <p:ph sz="quarter" idx="1"/>
          </p:nvPr>
        </p:nvSpPr>
        <p:spPr/>
        <p:txBody>
          <a:bodyPr>
            <a:normAutofit/>
          </a:bodyPr>
          <a:lstStyle/>
          <a:p>
            <a:r>
              <a:rPr lang="en-US" dirty="0" smtClean="0">
                <a:solidFill>
                  <a:schemeClr val="accent4">
                    <a:lumMod val="50000"/>
                  </a:schemeClr>
                </a:solidFill>
              </a:rPr>
              <a:t> Timing</a:t>
            </a:r>
          </a:p>
          <a:p>
            <a:pPr lvl="1"/>
            <a:r>
              <a:rPr lang="en-US" dirty="0" smtClean="0"/>
              <a:t>Annual -- Semi-Annual -- Other </a:t>
            </a:r>
          </a:p>
          <a:p>
            <a:pPr lvl="2"/>
            <a:r>
              <a:rPr lang="en-US" dirty="0" smtClean="0"/>
              <a:t>Women preferably appraise other women</a:t>
            </a:r>
          </a:p>
          <a:p>
            <a:pPr lvl="2"/>
            <a:r>
              <a:rPr lang="en-US" dirty="0" smtClean="0"/>
              <a:t>Observe position and title boundaries</a:t>
            </a:r>
          </a:p>
        </p:txBody>
      </p:sp>
      <p:sp>
        <p:nvSpPr>
          <p:cNvPr id="4" name="Slide Number Placeholder 3"/>
          <p:cNvSpPr>
            <a:spLocks noGrp="1"/>
          </p:cNvSpPr>
          <p:nvPr>
            <p:ph type="sldNum" sz="quarter" idx="12"/>
          </p:nvPr>
        </p:nvSpPr>
        <p:spPr/>
        <p:txBody>
          <a:bodyPr>
            <a:normAutofit fontScale="85000" lnSpcReduction="20000"/>
          </a:bodyPr>
          <a:lstStyle/>
          <a:p>
            <a:fld id="{A3E276EF-4411-4D09-921F-7338F56E42D4}" type="slidenum">
              <a:rPr lang="en-US" smtClean="0"/>
              <a:pPr/>
              <a:t>7</a:t>
            </a:fld>
            <a:endParaRPr lang="en-US"/>
          </a:p>
        </p:txBody>
      </p:sp>
      <p:pic>
        <p:nvPicPr>
          <p:cNvPr id="3074" name="Picture 2" descr="http://image.shutterstock.com/display_pic_with_logo/52861/52861,1264440724,2/stock-photo-a-business-employee-climbs-up-the-boxes-of-an-evaluation-improvement-form-as-a-ladder-in-a-d-45255853.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05600" y="4191000"/>
            <a:ext cx="2133600" cy="2495551"/>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8153400" cy="990600"/>
          </a:xfrm>
        </p:spPr>
        <p:txBody>
          <a:bodyPr>
            <a:normAutofit/>
          </a:bodyPr>
          <a:lstStyle/>
          <a:p>
            <a:r>
              <a:rPr lang="en-US" sz="3200" b="1" dirty="0" smtClean="0">
                <a:solidFill>
                  <a:srgbClr val="003296"/>
                </a:solidFill>
              </a:rPr>
              <a:t>Delivery of the Appraisal</a:t>
            </a:r>
          </a:p>
        </p:txBody>
      </p:sp>
      <p:sp>
        <p:nvSpPr>
          <p:cNvPr id="3" name="Content Placeholder 2"/>
          <p:cNvSpPr>
            <a:spLocks noGrp="1"/>
          </p:cNvSpPr>
          <p:nvPr>
            <p:ph sz="quarter" idx="1"/>
          </p:nvPr>
        </p:nvSpPr>
        <p:spPr/>
        <p:txBody>
          <a:bodyPr>
            <a:normAutofit/>
          </a:bodyPr>
          <a:lstStyle/>
          <a:p>
            <a:r>
              <a:rPr lang="en-US" dirty="0" smtClean="0">
                <a:solidFill>
                  <a:schemeClr val="accent4">
                    <a:lumMod val="50000"/>
                  </a:schemeClr>
                </a:solidFill>
              </a:rPr>
              <a:t>Purpose</a:t>
            </a:r>
          </a:p>
          <a:p>
            <a:pPr lvl="1"/>
            <a:r>
              <a:rPr lang="en-US" dirty="0" smtClean="0"/>
              <a:t>Compensation – Development</a:t>
            </a:r>
          </a:p>
          <a:p>
            <a:pPr lvl="2"/>
            <a:r>
              <a:rPr lang="en-US" dirty="0" smtClean="0"/>
              <a:t>Compensation versus benefits</a:t>
            </a:r>
          </a:p>
          <a:p>
            <a:pPr lvl="2"/>
            <a:r>
              <a:rPr lang="en-US" dirty="0" smtClean="0"/>
              <a:t>Shortfalls can be seen as a loss of position or title</a:t>
            </a:r>
          </a:p>
          <a:p>
            <a:pPr lvl="2"/>
            <a:r>
              <a:rPr lang="en-US" dirty="0" smtClean="0"/>
              <a:t>Little established practices as a development tool</a:t>
            </a:r>
          </a:p>
        </p:txBody>
      </p:sp>
      <p:sp>
        <p:nvSpPr>
          <p:cNvPr id="4" name="Slide Number Placeholder 3"/>
          <p:cNvSpPr>
            <a:spLocks noGrp="1"/>
          </p:cNvSpPr>
          <p:nvPr>
            <p:ph type="sldNum" sz="quarter" idx="12"/>
          </p:nvPr>
        </p:nvSpPr>
        <p:spPr/>
        <p:txBody>
          <a:bodyPr>
            <a:normAutofit fontScale="85000" lnSpcReduction="20000"/>
          </a:bodyPr>
          <a:lstStyle/>
          <a:p>
            <a:fld id="{A3E276EF-4411-4D09-921F-7338F56E42D4}" type="slidenum">
              <a:rPr lang="en-US" smtClean="0"/>
              <a:pPr/>
              <a:t>8</a:t>
            </a:fld>
            <a:endParaRPr lang="en-US"/>
          </a:p>
        </p:txBody>
      </p:sp>
      <p:pic>
        <p:nvPicPr>
          <p:cNvPr id="4098" name="Picture 2" descr="http://nrich.maths.org/content/id/2587/bag_of_money.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86600" y="4648200"/>
            <a:ext cx="1752600" cy="2015174"/>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531352" cy="990600"/>
          </a:xfrm>
        </p:spPr>
        <p:txBody>
          <a:bodyPr>
            <a:noAutofit/>
          </a:bodyPr>
          <a:lstStyle/>
          <a:p>
            <a:r>
              <a:rPr lang="en-US" sz="3200" b="1" dirty="0" smtClean="0">
                <a:solidFill>
                  <a:srgbClr val="003296"/>
                </a:solidFill>
              </a:rPr>
              <a:t>Delivery Expectations</a:t>
            </a:r>
          </a:p>
        </p:txBody>
      </p:sp>
      <p:sp>
        <p:nvSpPr>
          <p:cNvPr id="3" name="Content Placeholder 2"/>
          <p:cNvSpPr>
            <a:spLocks noGrp="1"/>
          </p:cNvSpPr>
          <p:nvPr>
            <p:ph sz="quarter" idx="1"/>
          </p:nvPr>
        </p:nvSpPr>
        <p:spPr/>
        <p:txBody>
          <a:bodyPr>
            <a:normAutofit/>
          </a:bodyPr>
          <a:lstStyle/>
          <a:p>
            <a:r>
              <a:rPr lang="en-US" dirty="0" smtClean="0">
                <a:solidFill>
                  <a:schemeClr val="accent4">
                    <a:lumMod val="50000"/>
                  </a:schemeClr>
                </a:solidFill>
              </a:rPr>
              <a:t>Degree of Privacy </a:t>
            </a:r>
          </a:p>
          <a:p>
            <a:r>
              <a:rPr lang="en-US" dirty="0" smtClean="0">
                <a:solidFill>
                  <a:schemeClr val="accent4">
                    <a:lumMod val="50000"/>
                  </a:schemeClr>
                </a:solidFill>
              </a:rPr>
              <a:t>Feedback</a:t>
            </a:r>
          </a:p>
          <a:p>
            <a:r>
              <a:rPr lang="en-US" dirty="0" smtClean="0">
                <a:solidFill>
                  <a:schemeClr val="accent4">
                    <a:lumMod val="50000"/>
                  </a:schemeClr>
                </a:solidFill>
              </a:rPr>
              <a:t>Goals </a:t>
            </a:r>
          </a:p>
          <a:p>
            <a:r>
              <a:rPr lang="en-US" dirty="0" smtClean="0">
                <a:solidFill>
                  <a:schemeClr val="accent4">
                    <a:lumMod val="50000"/>
                  </a:schemeClr>
                </a:solidFill>
              </a:rPr>
              <a:t>Goal Milestones </a:t>
            </a:r>
          </a:p>
        </p:txBody>
      </p:sp>
      <p:sp>
        <p:nvSpPr>
          <p:cNvPr id="4" name="Slide Number Placeholder 3"/>
          <p:cNvSpPr>
            <a:spLocks noGrp="1"/>
          </p:cNvSpPr>
          <p:nvPr>
            <p:ph type="sldNum" sz="quarter" idx="12"/>
          </p:nvPr>
        </p:nvSpPr>
        <p:spPr/>
        <p:txBody>
          <a:bodyPr>
            <a:normAutofit fontScale="85000" lnSpcReduction="20000"/>
          </a:bodyPr>
          <a:lstStyle/>
          <a:p>
            <a:fld id="{A3E276EF-4411-4D09-921F-7338F56E42D4}" type="slidenum">
              <a:rPr lang="en-US" smtClean="0"/>
              <a:pPr/>
              <a:t>9</a:t>
            </a:fld>
            <a:endParaRPr lang="en-US"/>
          </a:p>
        </p:txBody>
      </p:sp>
      <p:pic>
        <p:nvPicPr>
          <p:cNvPr id="5" name="Picture 2" descr="http://www.buzzle.com/img/articleImages/429130-5625-50.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48400" y="4572000"/>
            <a:ext cx="2495550" cy="203835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 - &amp;quot;Human Resources&amp;quot;&quot;/&gt;&lt;property id=&quot;20307&quot; value=&quot;256&quot;/&gt;&lt;/object&gt;&lt;object type=&quot;3&quot; unique_id=&quot;10005&quot;&gt;&lt;property id=&quot;20148&quot; value=&quot;5&quot;/&gt;&lt;property id=&quot;20300&quot; value=&quot;Slide 2 - &amp;quot;Human Resources: International Retail&amp;#x0D;&amp;#x0A;Latin America&amp;quot;&quot;/&gt;&lt;property id=&quot;20307&quot; value=&quot;344&quot;/&gt;&lt;/object&gt;&lt;object type=&quot;3&quot; unique_id=&quot;10006&quot;&gt;&lt;property id=&quot;20148&quot; value=&quot;5&quot;/&gt;&lt;property id=&quot;20300&quot; value=&quot;Slide 3 - &amp;quot;Additional Human Resources Engaged in the International Environment&amp;quot;&quot;/&gt;&lt;property id=&quot;20307&quot; value=&quot;346&quot;/&gt;&lt;/object&gt;&lt;object type=&quot;3&quot; unique_id=&quot;10007&quot;&gt;&lt;property id=&quot;20148&quot; value=&quot;5&quot;/&gt;&lt;property id=&quot;20300&quot; value=&quot;Slide 4 - &amp;quot;Additional Human Resources Engaged in the International Environment&amp;quot;&quot;/&gt;&lt;property id=&quot;20307&quot; value=&quot;345&quot;/&gt;&lt;/object&gt;&lt;object type=&quot;3&quot; unique_id=&quot;10008&quot;&gt;&lt;property id=&quot;20148&quot; value=&quot;5&quot;/&gt;&lt;property id=&quot;20300&quot; value=&quot;Slide 5 - &amp;quot;Additional Human Resources Engaged in the International Environment&amp;quot;&quot;/&gt;&lt;property id=&quot;20307&quot; value=&quot;347&quot;/&gt;&lt;/object&gt;&lt;object type=&quot;3&quot; unique_id=&quot;10009&quot;&gt;&lt;property id=&quot;20148&quot; value=&quot;5&quot;/&gt;&lt;property id=&quot;20300&quot; value=&quot;Slide 6 - &amp;quot;Human Resources and Expatriates&amp;quot;&quot;/&gt;&lt;property id=&quot;20307&quot; value=&quot;348&quot;/&gt;&lt;/object&gt;&lt;object type=&quot;3&quot; unique_id=&quot;10010&quot;&gt;&lt;property id=&quot;20148&quot; value=&quot;5&quot;/&gt;&lt;property id=&quot;20300&quot; value=&quot;Slide 7 - &amp;quot;Latin American Market Development&amp;quot;&quot;/&gt;&lt;property id=&quot;20307&quot; value=&quot;350&quot;/&gt;&lt;/object&gt;&lt;object type=&quot;3&quot; unique_id=&quot;10011&quot;&gt;&lt;property id=&quot;20148&quot; value=&quot;5&quot;/&gt;&lt;property id=&quot;20300&quot; value=&quot;Slide 8 - &amp;quot;Latin American Market Development&amp;quot;&quot;/&gt;&lt;property id=&quot;20307&quot; value=&quot;349&quot;/&gt;&lt;/object&gt;&lt;object type=&quot;3&quot; unique_id=&quot;10012&quot;&gt;&lt;property id=&quot;20148&quot; value=&quot;5&quot;/&gt;&lt;property id=&quot;20300&quot; value=&quot;Slide 9 - &amp;quot;Human Resources: Subject Outline&amp;quot;&quot;/&gt;&lt;property id=&quot;20307&quot; value=&quot;257&quot;/&gt;&lt;/object&gt;&lt;object type=&quot;3&quot; unique_id=&quot;10013&quot;&gt;&lt;property id=&quot;20148&quot; value=&quot;5&quot;/&gt;&lt;property id=&quot;20300&quot; value=&quot;Slide 10 - &amp;quot;Standard Operating  Procedures and Expectations (SOP’s &amp;amp; E’s)&amp;quot;&quot;/&gt;&lt;property id=&quot;20307&quot; value=&quot;265&quot;/&gt;&lt;/object&gt;&lt;object type=&quot;3&quot; unique_id=&quot;10014&quot;&gt;&lt;property id=&quot;20148&quot; value=&quot;5&quot;/&gt;&lt;property id=&quot;20300&quot; value=&quot;Slide 11 - &amp;quot;SOP’s &amp;amp; E’s: Equity Expectations &amp;quot;&quot;/&gt;&lt;property id=&quot;20307&quot; value=&quot;274&quot;/&gt;&lt;/object&gt;&lt;object type=&quot;3&quot; unique_id=&quot;10015&quot;&gt;&lt;property id=&quot;20148&quot; value=&quot;5&quot;/&gt;&lt;property id=&quot;20300&quot; value=&quot;Slide 12 - &amp;quot;Equity Expectations: Compensation&amp;quot;&quot;/&gt;&lt;property id=&quot;20307&quot; value=&quot;270&quot;/&gt;&lt;/object&gt;&lt;object type=&quot;3&quot; unique_id=&quot;10016&quot;&gt;&lt;property id=&quot;20148&quot; value=&quot;5&quot;/&gt;&lt;property id=&quot;20300&quot; value=&quot;Slide 13 - &amp;quot;Equity Expectations: Compensation&amp;quot;&quot;/&gt;&lt;property id=&quot;20307&quot; value=&quot;275&quot;/&gt;&lt;/object&gt;&lt;object type=&quot;3&quot; unique_id=&quot;10017&quot;&gt;&lt;property id=&quot;20148&quot; value=&quot;5&quot;/&gt;&lt;property id=&quot;20300&quot; value=&quot;Slide 15 - &amp;quot;SOP’s &amp;amp; E’s:  Equity Expectations &amp;quot;&quot;/&gt;&lt;property id=&quot;20307&quot; value=&quot;276&quot;/&gt;&lt;/object&gt;&lt;object type=&quot;3&quot; unique_id=&quot;10018&quot;&gt;&lt;property id=&quot;20148&quot; value=&quot;5&quot;/&gt;&lt;property id=&quot;20300&quot; value=&quot;Slide 16 - &amp;quot;Equity Expectations: Interpersonal Relationship&amp;quot;&quot;/&gt;&lt;property id=&quot;20307&quot; value=&quot;281&quot;/&gt;&lt;/object&gt;&lt;object type=&quot;3&quot; unique_id=&quot;10019&quot;&gt;&lt;property id=&quot;20148&quot; value=&quot;5&quot;/&gt;&lt;property id=&quot;20300&quot; value=&quot;Slide 17 - &amp;quot;Equity Expectations: Interpersonal Relationship&amp;quot;&quot;/&gt;&lt;property id=&quot;20307&quot; value=&quot;284&quot;/&gt;&lt;/object&gt;&lt;object type=&quot;3&quot; unique_id=&quot;10020&quot;&gt;&lt;property id=&quot;20148&quot; value=&quot;5&quot;/&gt;&lt;property id=&quot;20300&quot; value=&quot;Slide 18 - &amp;quot;Equity Expectations: Interpersonal Relationship&amp;quot;&quot;/&gt;&lt;property id=&quot;20307&quot; value=&quot;283&quot;/&gt;&lt;/object&gt;&lt;object type=&quot;3&quot; unique_id=&quot;10021&quot;&gt;&lt;property id=&quot;20148&quot; value=&quot;5&quot;/&gt;&lt;property id=&quot;20300&quot; value=&quot;Slide 19 - &amp;quot;Equity Expectations: Interpersonal Relationship&amp;quot;&quot;/&gt;&lt;property id=&quot;20307&quot; value=&quot;282&quot;/&gt;&lt;/object&gt;&lt;object type=&quot;3&quot; unique_id=&quot;10022&quot;&gt;&lt;property id=&quot;20148&quot; value=&quot;5&quot;/&gt;&lt;property id=&quot;20300&quot; value=&quot;Slide 21 - &amp;quot;SOP’s &amp;amp; E’s:  Equity Expectations &amp;quot;&quot;/&gt;&lt;property id=&quot;20307&quot; value=&quot;278&quot;/&gt;&lt;/object&gt;&lt;object type=&quot;3&quot; unique_id=&quot;10023&quot;&gt;&lt;property id=&quot;20148&quot; value=&quot;5&quot;/&gt;&lt;property id=&quot;20300&quot; value=&quot;Slide 22 - &amp;quot;Equity Expectations: Organizational Workflow&amp;quot;&quot;/&gt;&lt;property id=&quot;20307&quot; value=&quot;285&quot;/&gt;&lt;/object&gt;&lt;object type=&quot;3&quot; unique_id=&quot;10024&quot;&gt;&lt;property id=&quot;20148&quot; value=&quot;5&quot;/&gt;&lt;property id=&quot;20300&quot; value=&quot;Slide 23 - &amp;quot;SOP’s &amp;amp; E’s:  Organizational Workflow&amp;quot;&quot;/&gt;&lt;property id=&quot;20307&quot; value=&quot;287&quot;/&gt;&lt;/object&gt;&lt;object type=&quot;3&quot; unique_id=&quot;10025&quot;&gt;&lt;property id=&quot;20148&quot; value=&quot;5&quot;/&gt;&lt;property id=&quot;20300&quot; value=&quot;Slide 24 - &amp;quot;SOP’s &amp;amp; E’s:  Organizational Workflow&amp;quot;&quot;/&gt;&lt;property id=&quot;20307&quot; value=&quot;286&quot;/&gt;&lt;/object&gt;&lt;object type=&quot;3&quot; unique_id=&quot;10026&quot;&gt;&lt;property id=&quot;20148&quot; value=&quot;5&quot;/&gt;&lt;property id=&quot;20300&quot; value=&quot;Slide 25 - &amp;quot;SOP’s &amp;amp; E’s:  Job Duties and Tasks &amp;quot;&quot;/&gt;&lt;property id=&quot;20307&quot; value=&quot;277&quot;/&gt;&lt;/object&gt;&lt;object type=&quot;3&quot; unique_id=&quot;10027&quot;&gt;&lt;property id=&quot;20148&quot; value=&quot;5&quot;/&gt;&lt;property id=&quot;20300&quot; value=&quot;Slide 26 - &amp;quot;Job Duties and Tasks:  Role Expectations&amp;quot;&quot;/&gt;&lt;property id=&quot;20307&quot; value=&quot;288&quot;/&gt;&lt;/object&gt;&lt;object type=&quot;3&quot; unique_id=&quot;10028&quot;&gt;&lt;property id=&quot;20148&quot; value=&quot;5&quot;/&gt;&lt;property id=&quot;20300&quot; value=&quot;Slide 27 - &amp;quot;Job Duties and Tasks:  Role Expectations&amp;quot;&quot;/&gt;&lt;property id=&quot;20307&quot; value=&quot;289&quot;/&gt;&lt;/object&gt;&lt;object type=&quot;3&quot; unique_id=&quot;10029&quot;&gt;&lt;property id=&quot;20148&quot; value=&quot;5&quot;/&gt;&lt;property id=&quot;20300&quot; value=&quot;Slide 28 - &amp;quot;Job Duties and Tasks:  Role Expectations&amp;quot;&quot;/&gt;&lt;property id=&quot;20307&quot; value=&quot;291&quot;/&gt;&lt;/object&gt;&lt;object type=&quot;3&quot; unique_id=&quot;10030&quot;&gt;&lt;property id=&quot;20148&quot; value=&quot;5&quot;/&gt;&lt;property id=&quot;20300&quot; value=&quot;Slide 29 - &amp;quot;Job Duties and Tasks:  Role Expectations&amp;quot;&quot;/&gt;&lt;property id=&quot;20307&quot; value=&quot;290&quot;/&gt;&lt;/object&gt;&lt;object type=&quot;3&quot; unique_id=&quot;10031&quot;&gt;&lt;property id=&quot;20148&quot; value=&quot;5&quot;/&gt;&lt;property id=&quot;20300&quot; value=&quot;Slide 30 - &amp;quot;Performance  Appraisal &amp;quot;&quot;/&gt;&lt;property id=&quot;20307&quot; value=&quot;292&quot;/&gt;&lt;/object&gt;&lt;object type=&quot;3&quot; unique_id=&quot;10032&quot;&gt;&lt;property id=&quot;20148&quot; value=&quot;5&quot;/&gt;&lt;property id=&quot;20300&quot; value=&quot;Slide 31 - &amp;quot;Performance  Appraisal: Delivery of the Appraisal&amp;quot;&quot;/&gt;&lt;property id=&quot;20307&quot; value=&quot;305&quot;/&gt;&lt;/object&gt;&lt;object type=&quot;3&quot; unique_id=&quot;10033&quot;&gt;&lt;property id=&quot;20148&quot; value=&quot;5&quot;/&gt;&lt;property id=&quot;20300&quot; value=&quot;Slide 32 - &amp;quot;Delivery of the Appraisal: Timing&amp;quot;&quot;/&gt;&lt;property id=&quot;20307&quot; value=&quot;306&quot;/&gt;&lt;/object&gt;&lt;object type=&quot;3&quot; unique_id=&quot;10037&quot;&gt;&lt;property id=&quot;20148&quot; value=&quot;5&quot;/&gt;&lt;property id=&quot;20300&quot; value=&quot;Slide 34 - &amp;quot;Delivery of the Appraisal: Purpose&amp;quot;&quot;/&gt;&lt;property id=&quot;20307&quot; value=&quot;307&quot;/&gt;&lt;/object&gt;&lt;object type=&quot;3&quot; unique_id=&quot;10040&quot;&gt;&lt;property id=&quot;20148&quot; value=&quot;5&quot;/&gt;&lt;property id=&quot;20300&quot; value=&quot;Slide 35 - &amp;quot;Performance  Appraisal:  Delivery Expectations &amp;quot;&quot;/&gt;&lt;property id=&quot;20307&quot; value=&quot;304&quot;/&gt;&lt;/object&gt;&lt;object type=&quot;3&quot; unique_id=&quot;10041&quot;&gt;&lt;property id=&quot;20148&quot; value=&quot;5&quot;/&gt;&lt;property id=&quot;20300&quot; value=&quot;Slide 36 - &amp;quot;Performance  Appraisal:  Delivery Expectations &amp;quot;&quot;/&gt;&lt;property id=&quot;20307&quot; value=&quot;308&quot;/&gt;&lt;/object&gt;&lt;object type=&quot;3&quot; unique_id=&quot;10043&quot;&gt;&lt;property id=&quot;20148&quot; value=&quot;5&quot;/&gt;&lt;property id=&quot;20300&quot; value=&quot;Slide 37 - &amp;quot;Delivery Expectations: Location&amp;quot;&quot;/&gt;&lt;property id=&quot;20307&quot; value=&quot;309&quot;/&gt;&lt;/object&gt;&lt;object type=&quot;3&quot; unique_id=&quot;10044&quot;&gt;&lt;property id=&quot;20148&quot; value=&quot;5&quot;/&gt;&lt;property id=&quot;20300&quot; value=&quot;Slide 38 - &amp;quot;Delivery Expectations: Feedback &amp;quot;&quot;/&gt;&lt;property id=&quot;20307&quot; value=&quot;298&quot;/&gt;&lt;/object&gt;&lt;object type=&quot;3&quot; unique_id=&quot;10045&quot;&gt;&lt;property id=&quot;20148&quot; value=&quot;5&quot;/&gt;&lt;property id=&quot;20300&quot; value=&quot;Slide 39 - &amp;quot;Delivery Expectations: Feedback &amp;quot;&quot;/&gt;&lt;property id=&quot;20307&quot; value=&quot;310&quot;/&gt;&lt;/object&gt;&lt;object type=&quot;3&quot; unique_id=&quot;10046&quot;&gt;&lt;property id=&quot;20148&quot; value=&quot;5&quot;/&gt;&lt;property id=&quot;20300&quot; value=&quot;Slide 40 - &amp;quot;Delivery Expectations:   Goals&amp;quot;&quot;/&gt;&lt;property id=&quot;20307&quot; value=&quot;297&quot;/&gt;&lt;/object&gt;&lt;object type=&quot;3&quot; unique_id=&quot;10047&quot;&gt;&lt;property id=&quot;20148&quot; value=&quot;5&quot;/&gt;&lt;property id=&quot;20300&quot; value=&quot;Slide 41 - &amp;quot;Delivery Expectations:   Goals&amp;quot;&quot;/&gt;&lt;property id=&quot;20307&quot; value=&quot;311&quot;/&gt;&lt;/object&gt;&lt;object type=&quot;3&quot; unique_id=&quot;10048&quot;&gt;&lt;property id=&quot;20148&quot; value=&quot;5&quot;/&gt;&lt;property id=&quot;20300&quot; value=&quot;Slide 42 - &amp;quot;Delivery Expectations:   Goals&amp;quot;&quot;/&gt;&lt;property id=&quot;20307&quot; value=&quot;312&quot;/&gt;&lt;/object&gt;&lt;object type=&quot;3&quot; unique_id=&quot;10049&quot;&gt;&lt;property id=&quot;20148&quot; value=&quot;5&quot;/&gt;&lt;property id=&quot;20300&quot; value=&quot;Slide 43 - &amp;quot;Delivery Expectations: Goal Milestones  &amp;quot;&quot;/&gt;&lt;property id=&quot;20307&quot; value=&quot;296&quot;/&gt;&lt;/object&gt;&lt;object type=&quot;3&quot; unique_id=&quot;10050&quot;&gt;&lt;property id=&quot;20148&quot; value=&quot;5&quot;/&gt;&lt;property id=&quot;20300&quot; value=&quot;Slide 44 - &amp;quot;Delivery Expectations: Goal Milestones  &amp;quot;&quot;/&gt;&lt;property id=&quot;20307&quot; value=&quot;314&quot;/&gt;&lt;/object&gt;&lt;object type=&quot;3&quot; unique_id=&quot;10051&quot;&gt;&lt;property id=&quot;20148&quot; value=&quot;5&quot;/&gt;&lt;property id=&quot;20300&quot; value=&quot;Slide 45 - &amp;quot;Delivery Expectations: Goal Milestones  &amp;quot;&quot;/&gt;&lt;property id=&quot;20307&quot; value=&quot;313&quot;/&gt;&lt;/object&gt;&lt;object type=&quot;3&quot; unique_id=&quot;10052&quot;&gt;&lt;property id=&quot;20148&quot; value=&quot;5&quot;/&gt;&lt;property id=&quot;20300&quot; value=&quot;Slide 46 - &amp;quot;Employee Development &amp;quot;&quot;/&gt;&lt;property id=&quot;20307&quot; value=&quot;267&quot;/&gt;&lt;/object&gt;&lt;object type=&quot;3&quot; unique_id=&quot;10053&quot;&gt;&lt;property id=&quot;20148&quot; value=&quot;5&quot;/&gt;&lt;property id=&quot;20300&quot; value=&quot;Slide 47 - &amp;quot;Employee Development:  Corporate Goals&amp;quot;&quot;/&gt;&lt;property id=&quot;20307&quot; value=&quot;315&quot;/&gt;&lt;/object&gt;&lt;object type=&quot;3&quot; unique_id=&quot;10054&quot;&gt;&lt;property id=&quot;20148&quot; value=&quot;5&quot;/&gt;&lt;property id=&quot;20300&quot; value=&quot;Slide 48 - &amp;quot;Corporate Goals: Benchmarking&amp;quot;&quot;/&gt;&lt;property id=&quot;20307&quot; value=&quot;317&quot;/&gt;&lt;/object&gt;&lt;object type=&quot;3&quot; unique_id=&quot;10056&quot;&gt;&lt;property id=&quot;20148&quot; value=&quot;5&quot;/&gt;&lt;property id=&quot;20300&quot; value=&quot;Slide 49 - &amp;quot;Corporate Goals: Benchmarking&amp;quot;&quot;/&gt;&lt;property id=&quot;20307&quot; value=&quot;319&quot;/&gt;&lt;/object&gt;&lt;object type=&quot;3&quot; unique_id=&quot;10057&quot;&gt;&lt;property id=&quot;20148&quot; value=&quot;5&quot;/&gt;&lt;property id=&quot;20300&quot; value=&quot;Slide 50 - &amp;quot;Corporate Goals: Benchmarking&amp;quot;&quot;/&gt;&lt;property id=&quot;20307&quot; value=&quot;318&quot;/&gt;&lt;/object&gt;&lt;object type=&quot;3&quot; unique_id=&quot;10058&quot;&gt;&lt;property id=&quot;20148&quot; value=&quot;5&quot;/&gt;&lt;property id=&quot;20300&quot; value=&quot;Slide 51 - &amp;quot;Employee Development &amp;quot;&quot;/&gt;&lt;property id=&quot;20307&quot; value=&quot;316&quot;/&gt;&lt;/object&gt;&lt;object type=&quot;3&quot; unique_id=&quot;10059&quot;&gt;&lt;property id=&quot;20148&quot; value=&quot;5&quot;/&gt;&lt;property id=&quot;20300&quot; value=&quot;Slide 52 - &amp;quot;Knowledge/Skills/Abilities&amp;quot;&quot;/&gt;&lt;property id=&quot;20307&quot; value=&quot;321&quot;/&gt;&lt;/object&gt;&lt;object type=&quot;3&quot; unique_id=&quot;10060&quot;&gt;&lt;property id=&quot;20148&quot; value=&quot;5&quot;/&gt;&lt;property id=&quot;20300&quot; value=&quot;Slide 53 - &amp;quot;Knowledge/Skills/Abilities&amp;quot;&quot;/&gt;&lt;property id=&quot;20307&quot; value=&quot;322&quot;/&gt;&lt;/object&gt;&lt;object type=&quot;3&quot; unique_id=&quot;10062&quot;&gt;&lt;property id=&quot;20148&quot; value=&quot;5&quot;/&gt;&lt;property id=&quot;20300&quot; value=&quot;Slide 54 - &amp;quot;Ethics&amp;quot;&quot;/&gt;&lt;property id=&quot;20307&quot; value=&quot;266&quot;/&gt;&lt;/object&gt;&lt;object type=&quot;3&quot; unique_id=&quot;10063&quot;&gt;&lt;property id=&quot;20148&quot; value=&quot;5&quot;/&gt;&lt;property id=&quot;20300&quot; value=&quot;Slide 55 - &amp;quot;Ethics: Personal&amp;quot;&quot;/&gt;&lt;property id=&quot;20307&quot; value=&quot;324&quot;/&gt;&lt;/object&gt;&lt;object type=&quot;3&quot; unique_id=&quot;10064&quot;&gt;&lt;property id=&quot;20148&quot; value=&quot;5&quot;/&gt;&lt;property id=&quot;20300&quot; value=&quot;Slide 56 - &amp;quot;Personal: Relationships&amp;quot;&quot;/&gt;&lt;property id=&quot;20307&quot; value=&quot;326&quot;/&gt;&lt;/object&gt;&lt;object type=&quot;3&quot; unique_id=&quot;10065&quot;&gt;&lt;property id=&quot;20148&quot; value=&quot;5&quot;/&gt;&lt;property id=&quot;20300&quot; value=&quot;Slide 57 - &amp;quot;Personal: Relationships&amp;quot;&quot;/&gt;&lt;property id=&quot;20307&quot; value=&quot;329&quot;/&gt;&lt;/object&gt;&lt;object type=&quot;3&quot; unique_id=&quot;10066&quot;&gt;&lt;property id=&quot;20148&quot; value=&quot;5&quot;/&gt;&lt;property id=&quot;20300&quot; value=&quot;Slide 58 - &amp;quot;Personal: Relationships&amp;quot;&quot;/&gt;&lt;property id=&quot;20307&quot; value=&quot;328&quot;/&gt;&lt;/object&gt;&lt;object type=&quot;3&quot; unique_id=&quot;10067&quot;&gt;&lt;property id=&quot;20148&quot; value=&quot;5&quot;/&gt;&lt;property id=&quot;20300&quot; value=&quot;Slide 59 - &amp;quot;Personal: Relationships&amp;quot;&quot;/&gt;&lt;property id=&quot;20307&quot; value=&quot;327&quot;/&gt;&lt;/object&gt;&lt;object type=&quot;3&quot; unique_id=&quot;10068&quot;&gt;&lt;property id=&quot;20148&quot; value=&quot;5&quot;/&gt;&lt;property id=&quot;20300&quot; value=&quot;Slide 60 - &amp;quot;Ethics: Business&amp;quot;&quot;/&gt;&lt;property id=&quot;20307&quot; value=&quot;325&quot;/&gt;&lt;/object&gt;&lt;object type=&quot;3&quot; unique_id=&quot;10069&quot;&gt;&lt;property id=&quot;20148&quot; value=&quot;5&quot;/&gt;&lt;property id=&quot;20300&quot; value=&quot;Slide 61 - &amp;quot;Business: Expectations&amp;quot;&quot;/&gt;&lt;property id=&quot;20307&quot; value=&quot;330&quot;/&gt;&lt;/object&gt;&lt;object type=&quot;3&quot; unique_id=&quot;10070&quot;&gt;&lt;property id=&quot;20148&quot; value=&quot;5&quot;/&gt;&lt;property id=&quot;20300&quot; value=&quot;Slide 62 - &amp;quot;Business: Expectations&amp;quot;&quot;/&gt;&lt;property id=&quot;20307&quot; value=&quot;334&quot;/&gt;&lt;/object&gt;&lt;object type=&quot;3&quot; unique_id=&quot;10073&quot;&gt;&lt;property id=&quot;20148&quot; value=&quot;5&quot;/&gt;&lt;property id=&quot;20300&quot; value=&quot;Slide 63 - &amp;quot;Business: Expectations&amp;quot;&quot;/&gt;&lt;property id=&quot;20307&quot; value=&quot;331&quot;/&gt;&lt;/object&gt;&lt;object type=&quot;3&quot; unique_id=&quot;10074&quot;&gt;&lt;property id=&quot;20148&quot; value=&quot;5&quot;/&gt;&lt;property id=&quot;20300&quot; value=&quot;Slide 64 - &amp;quot;Legal Environment &amp;quot;&quot;/&gt;&lt;property id=&quot;20307&quot; value=&quot;269&quot;/&gt;&lt;/object&gt;&lt;object type=&quot;3&quot; unique_id=&quot;10076&quot;&gt;&lt;property id=&quot;20148&quot; value=&quot;5&quot;/&gt;&lt;property id=&quot;20300&quot; value=&quot;Slide 65 - &amp;quot;Precedent: Established Law&amp;quot;&quot;/&gt;&lt;property id=&quot;20307&quot; value=&quot;338&quot;/&gt;&lt;/object&gt;&lt;object type=&quot;3&quot; unique_id=&quot;11055&quot;&gt;&lt;property id=&quot;20148&quot; value=&quot;5&quot;/&gt;&lt;property id=&quot;20300&quot; value=&quot;Slide 20 - &amp;quot;Equity Expectations: Interpersonal Relationship&amp;quot;&quot;/&gt;&lt;property id=&quot;20307&quot; value=&quot;351&quot;/&gt;&lt;/object&gt;&lt;object type=&quot;3&quot; unique_id=&quot;11138&quot;&gt;&lt;property id=&quot;20148&quot; value=&quot;5&quot;/&gt;&lt;property id=&quot;20300&quot; value=&quot;Slide 14 - &amp;quot;Equity Expectations: Compensation&amp;quot;&quot;/&gt;&lt;property id=&quot;20307&quot; value=&quot;352&quot;/&gt;&lt;/object&gt;&lt;object type=&quot;3&quot; unique_id=&quot;11554&quot;&gt;&lt;property id=&quot;20148&quot; value=&quot;5&quot;/&gt;&lt;property id=&quot;20300&quot; value=&quot;Slide 33 - &amp;quot;Delivery of the Appraisal: Timing&amp;quot;&quot;/&gt;&lt;property id=&quot;20307&quot; value=&quot;353&quot;/&gt;&lt;/object&gt;&lt;/object&gt;&lt;/object&gt;&lt;/database&gt;"/>
  <p:tag name="SECTOMILLISECCONVERTED" val="1"/>
</p:tagLst>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8419</TotalTime>
  <Words>2066</Words>
  <Application>Microsoft Office PowerPoint</Application>
  <PresentationFormat>On-screen Show (4:3)</PresentationFormat>
  <Paragraphs>208</Paragraphs>
  <Slides>18</Slides>
  <Notes>18</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Median</vt:lpstr>
      <vt:lpstr>Human Resource Development (4): Performance Appraisals</vt:lpstr>
      <vt:lpstr>Human Resource Development</vt:lpstr>
      <vt:lpstr>Performance Appraisals</vt:lpstr>
      <vt:lpstr>Performance Appraisals </vt:lpstr>
      <vt:lpstr>Delivery of the Appraisal</vt:lpstr>
      <vt:lpstr>Delivery of the Appraisal</vt:lpstr>
      <vt:lpstr>Delivery of the Appraisal</vt:lpstr>
      <vt:lpstr>Delivery of the Appraisal</vt:lpstr>
      <vt:lpstr>Delivery Expectations</vt:lpstr>
      <vt:lpstr>Delivery Expectations</vt:lpstr>
      <vt:lpstr>Delivery Expectations</vt:lpstr>
      <vt:lpstr>Delivery Expectations</vt:lpstr>
      <vt:lpstr>Delivery Expectations </vt:lpstr>
      <vt:lpstr>Delivery Expectations</vt:lpstr>
      <vt:lpstr>Delivery Expectations</vt:lpstr>
      <vt:lpstr>Delivery Expectations</vt:lpstr>
      <vt:lpstr>Delivery Expectations</vt:lpstr>
      <vt:lpstr>Delivery Expectations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Human Resources</dc:title>
  <dc:creator>AJones</dc:creator>
  <cp:lastModifiedBy>UTK</cp:lastModifiedBy>
  <cp:revision>420</cp:revision>
  <dcterms:created xsi:type="dcterms:W3CDTF">2011-02-13T18:15:26Z</dcterms:created>
  <dcterms:modified xsi:type="dcterms:W3CDTF">2012-04-12T22:51:56Z</dcterms:modified>
</cp:coreProperties>
</file>