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315" r:id="rId2"/>
    <p:sldId id="312" r:id="rId3"/>
    <p:sldId id="313" r:id="rId4"/>
    <p:sldId id="259" r:id="rId5"/>
    <p:sldId id="266" r:id="rId6"/>
    <p:sldId id="272" r:id="rId7"/>
    <p:sldId id="271" r:id="rId8"/>
    <p:sldId id="270" r:id="rId9"/>
    <p:sldId id="268" r:id="rId10"/>
    <p:sldId id="267" r:id="rId11"/>
    <p:sldId id="273" r:id="rId12"/>
    <p:sldId id="274" r:id="rId13"/>
    <p:sldId id="275" r:id="rId14"/>
    <p:sldId id="276" r:id="rId15"/>
    <p:sldId id="278" r:id="rId16"/>
    <p:sldId id="285" r:id="rId17"/>
    <p:sldId id="292" r:id="rId18"/>
    <p:sldId id="291" r:id="rId19"/>
    <p:sldId id="290" r:id="rId20"/>
    <p:sldId id="289" r:id="rId21"/>
    <p:sldId id="288" r:id="rId22"/>
    <p:sldId id="287" r:id="rId23"/>
    <p:sldId id="286" r:id="rId24"/>
    <p:sldId id="293" r:id="rId25"/>
    <p:sldId id="294" r:id="rId26"/>
    <p:sldId id="295" r:id="rId27"/>
    <p:sldId id="298" r:id="rId28"/>
    <p:sldId id="256"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88889" autoAdjust="0"/>
  </p:normalViewPr>
  <p:slideViewPr>
    <p:cSldViewPr>
      <p:cViewPr>
        <p:scale>
          <a:sx n="103" d="100"/>
          <a:sy n="103" d="100"/>
        </p:scale>
        <p:origin x="-282"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1AA2C-F269-49CC-B682-714F936F3609}" type="doc">
      <dgm:prSet loTypeId="urn:microsoft.com/office/officeart/2005/8/layout/cycle6" loCatId="relationship" qsTypeId="urn:microsoft.com/office/officeart/2005/8/quickstyle/simple5" qsCatId="simple" csTypeId="urn:microsoft.com/office/officeart/2005/8/colors/colorful1#1" csCatId="colorful" phldr="1"/>
      <dgm:spPr/>
      <dgm:t>
        <a:bodyPr/>
        <a:lstStyle/>
        <a:p>
          <a:endParaRPr lang="en-US"/>
        </a:p>
      </dgm:t>
    </dgm:pt>
    <dgm:pt modelId="{83820B71-42D6-4E60-9267-E0279442E488}">
      <dgm:prSet/>
      <dgm:spPr>
        <a:solidFill>
          <a:schemeClr val="accent6"/>
        </a:solidFill>
      </dgm:spPr>
      <dgm:t>
        <a:bodyPr/>
        <a:lstStyle/>
        <a:p>
          <a:r>
            <a:rPr lang="en-US" dirty="0" smtClean="0"/>
            <a:t>Personal Development</a:t>
          </a:r>
          <a:endParaRPr lang="en-US" dirty="0"/>
        </a:p>
      </dgm:t>
    </dgm:pt>
    <dgm:pt modelId="{BC238CEA-E7AF-453E-9A79-24BAD989AA8A}" type="parTrans" cxnId="{164583B8-7933-4D1D-BD3D-303F2C3F1E27}">
      <dgm:prSet/>
      <dgm:spPr/>
      <dgm:t>
        <a:bodyPr/>
        <a:lstStyle/>
        <a:p>
          <a:endParaRPr lang="en-US"/>
        </a:p>
      </dgm:t>
    </dgm:pt>
    <dgm:pt modelId="{FFF6BFBA-D738-45E0-A020-752BBD269F86}" type="sibTrans" cxnId="{164583B8-7933-4D1D-BD3D-303F2C3F1E27}">
      <dgm:prSet/>
      <dgm:spPr/>
      <dgm:t>
        <a:bodyPr/>
        <a:lstStyle/>
        <a:p>
          <a:endParaRPr lang="en-US"/>
        </a:p>
      </dgm:t>
    </dgm:pt>
    <dgm:pt modelId="{69014EF7-F1D8-4384-9142-AB14E40BE908}">
      <dgm:prSet phldrT="[Text]"/>
      <dgm:spPr/>
      <dgm:t>
        <a:bodyPr/>
        <a:lstStyle/>
        <a:p>
          <a:r>
            <a:rPr lang="en-US" dirty="0" smtClean="0"/>
            <a:t>Business Application</a:t>
          </a:r>
          <a:endParaRPr lang="en-US" dirty="0"/>
        </a:p>
      </dgm:t>
    </dgm:pt>
    <dgm:pt modelId="{7348CF46-C191-469D-B54D-2A96F70E35CF}" type="parTrans" cxnId="{EB2A42FF-EACA-4338-9B50-BAB8A68488F6}">
      <dgm:prSet/>
      <dgm:spPr/>
      <dgm:t>
        <a:bodyPr/>
        <a:lstStyle/>
        <a:p>
          <a:endParaRPr lang="en-US"/>
        </a:p>
      </dgm:t>
    </dgm:pt>
    <dgm:pt modelId="{956B655D-3DE9-4A0C-B168-2D51FAF5B16F}" type="sibTrans" cxnId="{EB2A42FF-EACA-4338-9B50-BAB8A68488F6}">
      <dgm:prSet/>
      <dgm:spPr/>
      <dgm:t>
        <a:bodyPr/>
        <a:lstStyle/>
        <a:p>
          <a:endParaRPr lang="en-US"/>
        </a:p>
      </dgm:t>
    </dgm:pt>
    <dgm:pt modelId="{EBA96482-C9D1-4531-B41F-59917F71BCA7}">
      <dgm:prSet phldrT="[Text]"/>
      <dgm:spPr>
        <a:solidFill>
          <a:schemeClr val="accent2"/>
        </a:solidFill>
      </dgm:spPr>
      <dgm:t>
        <a:bodyPr/>
        <a:lstStyle/>
        <a:p>
          <a:r>
            <a:rPr lang="en-US" dirty="0" smtClean="0"/>
            <a:t>Personal Assessment</a:t>
          </a:r>
          <a:endParaRPr lang="en-US" dirty="0"/>
        </a:p>
      </dgm:t>
    </dgm:pt>
    <dgm:pt modelId="{81C51305-E081-4FD4-B963-1C932780E066}" type="parTrans" cxnId="{AB2E22DA-B46C-435E-849B-BB73A671CD70}">
      <dgm:prSet/>
      <dgm:spPr/>
      <dgm:t>
        <a:bodyPr/>
        <a:lstStyle/>
        <a:p>
          <a:endParaRPr lang="en-US"/>
        </a:p>
      </dgm:t>
    </dgm:pt>
    <dgm:pt modelId="{4CB54C11-3D7A-4207-8858-7FFCEDBC79D3}" type="sibTrans" cxnId="{AB2E22DA-B46C-435E-849B-BB73A671CD70}">
      <dgm:prSet/>
      <dgm:spPr/>
      <dgm:t>
        <a:bodyPr/>
        <a:lstStyle/>
        <a:p>
          <a:endParaRPr lang="en-US"/>
        </a:p>
      </dgm:t>
    </dgm:pt>
    <dgm:pt modelId="{600DB3C3-DE93-444D-9B57-9D3B5BE04522}">
      <dgm:prSet phldrT="[Text]"/>
      <dgm:spPr/>
      <dgm:t>
        <a:bodyPr/>
        <a:lstStyle/>
        <a:p>
          <a:r>
            <a:rPr lang="en-US" dirty="0" smtClean="0"/>
            <a:t>International Leadership</a:t>
          </a:r>
          <a:endParaRPr lang="en-US" dirty="0"/>
        </a:p>
      </dgm:t>
    </dgm:pt>
    <dgm:pt modelId="{30C1F0E6-9B31-4727-8142-CF4AC84C7460}" type="parTrans" cxnId="{4B234213-D692-4DF0-8F0D-7FAB85184B32}">
      <dgm:prSet/>
      <dgm:spPr/>
      <dgm:t>
        <a:bodyPr/>
        <a:lstStyle/>
        <a:p>
          <a:endParaRPr lang="en-US"/>
        </a:p>
      </dgm:t>
    </dgm:pt>
    <dgm:pt modelId="{0193F00F-A82E-46EE-B4F0-4957A1CC6901}" type="sibTrans" cxnId="{4B234213-D692-4DF0-8F0D-7FAB85184B32}">
      <dgm:prSet/>
      <dgm:spPr/>
      <dgm:t>
        <a:bodyPr/>
        <a:lstStyle/>
        <a:p>
          <a:endParaRPr lang="en-US"/>
        </a:p>
      </dgm:t>
    </dgm:pt>
    <dgm:pt modelId="{5630323B-AA7B-459E-AF03-7109E93DB33A}">
      <dgm:prSet phldrT="[Text]"/>
      <dgm:spPr>
        <a:solidFill>
          <a:schemeClr val="accent4"/>
        </a:solidFill>
      </dgm:spPr>
      <dgm:t>
        <a:bodyPr/>
        <a:lstStyle/>
        <a:p>
          <a:r>
            <a:rPr lang="en-US" dirty="0" smtClean="0"/>
            <a:t>Human Resource Development</a:t>
          </a:r>
          <a:endParaRPr lang="en-US" dirty="0"/>
        </a:p>
      </dgm:t>
    </dgm:pt>
    <dgm:pt modelId="{83DAFFAB-F2ED-4B56-9057-674276EAFC1F}" type="parTrans" cxnId="{5AA55D12-9A5E-4A71-8B36-786E1C45CECE}">
      <dgm:prSet/>
      <dgm:spPr/>
      <dgm:t>
        <a:bodyPr/>
        <a:lstStyle/>
        <a:p>
          <a:endParaRPr lang="en-US"/>
        </a:p>
      </dgm:t>
    </dgm:pt>
    <dgm:pt modelId="{B8A4E061-604A-4D98-9BFE-A0E7B493EA1C}" type="sibTrans" cxnId="{5AA55D12-9A5E-4A71-8B36-786E1C45CECE}">
      <dgm:prSet/>
      <dgm:spPr/>
      <dgm:t>
        <a:bodyPr/>
        <a:lstStyle/>
        <a:p>
          <a:endParaRPr lang="en-US"/>
        </a:p>
      </dgm:t>
    </dgm:pt>
    <dgm:pt modelId="{6FA9F8FF-C3BB-4F7B-8EA6-D5AFCC10F681}" type="pres">
      <dgm:prSet presAssocID="{9BA1AA2C-F269-49CC-B682-714F936F3609}" presName="cycle" presStyleCnt="0">
        <dgm:presLayoutVars>
          <dgm:dir/>
          <dgm:resizeHandles val="exact"/>
        </dgm:presLayoutVars>
      </dgm:prSet>
      <dgm:spPr/>
      <dgm:t>
        <a:bodyPr/>
        <a:lstStyle/>
        <a:p>
          <a:endParaRPr lang="en-US"/>
        </a:p>
      </dgm:t>
    </dgm:pt>
    <dgm:pt modelId="{D0083D48-4D2D-4A03-ACB5-CB12CCF13ABD}" type="pres">
      <dgm:prSet presAssocID="{83820B71-42D6-4E60-9267-E0279442E488}" presName="node" presStyleLbl="node1" presStyleIdx="0" presStyleCnt="5">
        <dgm:presLayoutVars>
          <dgm:bulletEnabled val="1"/>
        </dgm:presLayoutVars>
      </dgm:prSet>
      <dgm:spPr/>
      <dgm:t>
        <a:bodyPr/>
        <a:lstStyle/>
        <a:p>
          <a:endParaRPr lang="en-US"/>
        </a:p>
      </dgm:t>
    </dgm:pt>
    <dgm:pt modelId="{E7509BA9-9E7C-415B-B839-98DA11804AC0}" type="pres">
      <dgm:prSet presAssocID="{83820B71-42D6-4E60-9267-E0279442E488}" presName="spNode" presStyleCnt="0"/>
      <dgm:spPr/>
    </dgm:pt>
    <dgm:pt modelId="{47F8265D-E1C0-4241-B995-227D15388854}" type="pres">
      <dgm:prSet presAssocID="{FFF6BFBA-D738-45E0-A020-752BBD269F86}" presName="sibTrans" presStyleLbl="sibTrans1D1" presStyleIdx="0" presStyleCnt="5"/>
      <dgm:spPr/>
      <dgm:t>
        <a:bodyPr/>
        <a:lstStyle/>
        <a:p>
          <a:endParaRPr lang="en-US"/>
        </a:p>
      </dgm:t>
    </dgm:pt>
    <dgm:pt modelId="{2FE569FF-14D8-483F-84F6-7928FD8AA034}" type="pres">
      <dgm:prSet presAssocID="{69014EF7-F1D8-4384-9142-AB14E40BE908}" presName="node" presStyleLbl="node1" presStyleIdx="1" presStyleCnt="5">
        <dgm:presLayoutVars>
          <dgm:bulletEnabled val="1"/>
        </dgm:presLayoutVars>
      </dgm:prSet>
      <dgm:spPr/>
      <dgm:t>
        <a:bodyPr/>
        <a:lstStyle/>
        <a:p>
          <a:endParaRPr lang="en-US"/>
        </a:p>
      </dgm:t>
    </dgm:pt>
    <dgm:pt modelId="{5FF190EC-1F66-46AE-8837-68BD02776991}" type="pres">
      <dgm:prSet presAssocID="{69014EF7-F1D8-4384-9142-AB14E40BE908}" presName="spNode" presStyleCnt="0"/>
      <dgm:spPr/>
    </dgm:pt>
    <dgm:pt modelId="{3CCECF5F-E012-4FA4-84FC-5D85497417AC}" type="pres">
      <dgm:prSet presAssocID="{956B655D-3DE9-4A0C-B168-2D51FAF5B16F}" presName="sibTrans" presStyleLbl="sibTrans1D1" presStyleIdx="1" presStyleCnt="5"/>
      <dgm:spPr/>
      <dgm:t>
        <a:bodyPr/>
        <a:lstStyle/>
        <a:p>
          <a:endParaRPr lang="en-US"/>
        </a:p>
      </dgm:t>
    </dgm:pt>
    <dgm:pt modelId="{B68EB296-52B9-42F8-A886-A0E7DDED50E0}" type="pres">
      <dgm:prSet presAssocID="{EBA96482-C9D1-4531-B41F-59917F71BCA7}" presName="node" presStyleLbl="node1" presStyleIdx="2" presStyleCnt="5">
        <dgm:presLayoutVars>
          <dgm:bulletEnabled val="1"/>
        </dgm:presLayoutVars>
      </dgm:prSet>
      <dgm:spPr/>
      <dgm:t>
        <a:bodyPr/>
        <a:lstStyle/>
        <a:p>
          <a:endParaRPr lang="en-US"/>
        </a:p>
      </dgm:t>
    </dgm:pt>
    <dgm:pt modelId="{C7B90ED7-E76E-44D4-B4F2-DE876C63DBBC}" type="pres">
      <dgm:prSet presAssocID="{EBA96482-C9D1-4531-B41F-59917F71BCA7}" presName="spNode" presStyleCnt="0"/>
      <dgm:spPr/>
    </dgm:pt>
    <dgm:pt modelId="{4B64C6C0-3230-4823-8B4A-9605BBFCBBA6}" type="pres">
      <dgm:prSet presAssocID="{4CB54C11-3D7A-4207-8858-7FFCEDBC79D3}" presName="sibTrans" presStyleLbl="sibTrans1D1" presStyleIdx="2" presStyleCnt="5"/>
      <dgm:spPr/>
      <dgm:t>
        <a:bodyPr/>
        <a:lstStyle/>
        <a:p>
          <a:endParaRPr lang="en-US"/>
        </a:p>
      </dgm:t>
    </dgm:pt>
    <dgm:pt modelId="{4285008E-2CA3-4573-8577-F0FDBA3804E0}" type="pres">
      <dgm:prSet presAssocID="{600DB3C3-DE93-444D-9B57-9D3B5BE04522}" presName="node" presStyleLbl="node1" presStyleIdx="3" presStyleCnt="5">
        <dgm:presLayoutVars>
          <dgm:bulletEnabled val="1"/>
        </dgm:presLayoutVars>
      </dgm:prSet>
      <dgm:spPr/>
      <dgm:t>
        <a:bodyPr/>
        <a:lstStyle/>
        <a:p>
          <a:endParaRPr lang="en-US"/>
        </a:p>
      </dgm:t>
    </dgm:pt>
    <dgm:pt modelId="{BDB36577-0FD5-4A98-9A09-D1AD467270BB}" type="pres">
      <dgm:prSet presAssocID="{600DB3C3-DE93-444D-9B57-9D3B5BE04522}" presName="spNode" presStyleCnt="0"/>
      <dgm:spPr/>
    </dgm:pt>
    <dgm:pt modelId="{271553A3-C943-452C-84E2-FB44EABE7FE5}" type="pres">
      <dgm:prSet presAssocID="{0193F00F-A82E-46EE-B4F0-4957A1CC6901}" presName="sibTrans" presStyleLbl="sibTrans1D1" presStyleIdx="3" presStyleCnt="5"/>
      <dgm:spPr/>
      <dgm:t>
        <a:bodyPr/>
        <a:lstStyle/>
        <a:p>
          <a:endParaRPr lang="en-US"/>
        </a:p>
      </dgm:t>
    </dgm:pt>
    <dgm:pt modelId="{320069BC-22A7-4D41-953A-C0142627C5B9}" type="pres">
      <dgm:prSet presAssocID="{5630323B-AA7B-459E-AF03-7109E93DB33A}" presName="node" presStyleLbl="node1" presStyleIdx="4" presStyleCnt="5">
        <dgm:presLayoutVars>
          <dgm:bulletEnabled val="1"/>
        </dgm:presLayoutVars>
      </dgm:prSet>
      <dgm:spPr/>
      <dgm:t>
        <a:bodyPr/>
        <a:lstStyle/>
        <a:p>
          <a:endParaRPr lang="en-US"/>
        </a:p>
      </dgm:t>
    </dgm:pt>
    <dgm:pt modelId="{4D6CB39C-10BA-4ED2-8CD9-97E7151EDE4D}" type="pres">
      <dgm:prSet presAssocID="{5630323B-AA7B-459E-AF03-7109E93DB33A}" presName="spNode" presStyleCnt="0"/>
      <dgm:spPr/>
    </dgm:pt>
    <dgm:pt modelId="{8609CA28-B5A5-4BED-A9C1-468A50E1B79D}" type="pres">
      <dgm:prSet presAssocID="{B8A4E061-604A-4D98-9BFE-A0E7B493EA1C}" presName="sibTrans" presStyleLbl="sibTrans1D1" presStyleIdx="4" presStyleCnt="5"/>
      <dgm:spPr/>
      <dgm:t>
        <a:bodyPr/>
        <a:lstStyle/>
        <a:p>
          <a:endParaRPr lang="en-US"/>
        </a:p>
      </dgm:t>
    </dgm:pt>
  </dgm:ptLst>
  <dgm:cxnLst>
    <dgm:cxn modelId="{69F83C0B-46F6-4C11-AB3D-F34D82E1013C}" type="presOf" srcId="{9BA1AA2C-F269-49CC-B682-714F936F3609}" destId="{6FA9F8FF-C3BB-4F7B-8EA6-D5AFCC10F681}" srcOrd="0" destOrd="0" presId="urn:microsoft.com/office/officeart/2005/8/layout/cycle6"/>
    <dgm:cxn modelId="{20111567-B363-4538-8345-73AA87D1F73A}" type="presOf" srcId="{0193F00F-A82E-46EE-B4F0-4957A1CC6901}" destId="{271553A3-C943-452C-84E2-FB44EABE7FE5}" srcOrd="0" destOrd="0" presId="urn:microsoft.com/office/officeart/2005/8/layout/cycle6"/>
    <dgm:cxn modelId="{EB2A42FF-EACA-4338-9B50-BAB8A68488F6}" srcId="{9BA1AA2C-F269-49CC-B682-714F936F3609}" destId="{69014EF7-F1D8-4384-9142-AB14E40BE908}" srcOrd="1" destOrd="0" parTransId="{7348CF46-C191-469D-B54D-2A96F70E35CF}" sibTransId="{956B655D-3DE9-4A0C-B168-2D51FAF5B16F}"/>
    <dgm:cxn modelId="{12065EE2-87B8-4C13-B1DF-44B81D3954BC}" type="presOf" srcId="{600DB3C3-DE93-444D-9B57-9D3B5BE04522}" destId="{4285008E-2CA3-4573-8577-F0FDBA3804E0}" srcOrd="0" destOrd="0" presId="urn:microsoft.com/office/officeart/2005/8/layout/cycle6"/>
    <dgm:cxn modelId="{6684305F-D225-45E9-A46C-48553962F554}" type="presOf" srcId="{83820B71-42D6-4E60-9267-E0279442E488}" destId="{D0083D48-4D2D-4A03-ACB5-CB12CCF13ABD}" srcOrd="0" destOrd="0" presId="urn:microsoft.com/office/officeart/2005/8/layout/cycle6"/>
    <dgm:cxn modelId="{E6C9E152-F23F-4885-A598-03849FCED0DC}" type="presOf" srcId="{956B655D-3DE9-4A0C-B168-2D51FAF5B16F}" destId="{3CCECF5F-E012-4FA4-84FC-5D85497417AC}" srcOrd="0" destOrd="0" presId="urn:microsoft.com/office/officeart/2005/8/layout/cycle6"/>
    <dgm:cxn modelId="{20060BE8-DB37-4EDC-A3E1-D01B8E22AE2D}" type="presOf" srcId="{B8A4E061-604A-4D98-9BFE-A0E7B493EA1C}" destId="{8609CA28-B5A5-4BED-A9C1-468A50E1B79D}" srcOrd="0" destOrd="0" presId="urn:microsoft.com/office/officeart/2005/8/layout/cycle6"/>
    <dgm:cxn modelId="{164583B8-7933-4D1D-BD3D-303F2C3F1E27}" srcId="{9BA1AA2C-F269-49CC-B682-714F936F3609}" destId="{83820B71-42D6-4E60-9267-E0279442E488}" srcOrd="0" destOrd="0" parTransId="{BC238CEA-E7AF-453E-9A79-24BAD989AA8A}" sibTransId="{FFF6BFBA-D738-45E0-A020-752BBD269F86}"/>
    <dgm:cxn modelId="{0C9D0716-A9ED-4309-8CFA-8B902F69F749}" type="presOf" srcId="{EBA96482-C9D1-4531-B41F-59917F71BCA7}" destId="{B68EB296-52B9-42F8-A886-A0E7DDED50E0}" srcOrd="0" destOrd="0" presId="urn:microsoft.com/office/officeart/2005/8/layout/cycle6"/>
    <dgm:cxn modelId="{4B234213-D692-4DF0-8F0D-7FAB85184B32}" srcId="{9BA1AA2C-F269-49CC-B682-714F936F3609}" destId="{600DB3C3-DE93-444D-9B57-9D3B5BE04522}" srcOrd="3" destOrd="0" parTransId="{30C1F0E6-9B31-4727-8142-CF4AC84C7460}" sibTransId="{0193F00F-A82E-46EE-B4F0-4957A1CC6901}"/>
    <dgm:cxn modelId="{5AA55D12-9A5E-4A71-8B36-786E1C45CECE}" srcId="{9BA1AA2C-F269-49CC-B682-714F936F3609}" destId="{5630323B-AA7B-459E-AF03-7109E93DB33A}" srcOrd="4" destOrd="0" parTransId="{83DAFFAB-F2ED-4B56-9057-674276EAFC1F}" sibTransId="{B8A4E061-604A-4D98-9BFE-A0E7B493EA1C}"/>
    <dgm:cxn modelId="{A88A96E1-4656-484E-B577-834BCEC9AF18}" type="presOf" srcId="{4CB54C11-3D7A-4207-8858-7FFCEDBC79D3}" destId="{4B64C6C0-3230-4823-8B4A-9605BBFCBBA6}" srcOrd="0" destOrd="0" presId="urn:microsoft.com/office/officeart/2005/8/layout/cycle6"/>
    <dgm:cxn modelId="{279D66B8-88F9-4CCE-8363-F4CFEFD684CD}" type="presOf" srcId="{5630323B-AA7B-459E-AF03-7109E93DB33A}" destId="{320069BC-22A7-4D41-953A-C0142627C5B9}" srcOrd="0" destOrd="0" presId="urn:microsoft.com/office/officeart/2005/8/layout/cycle6"/>
    <dgm:cxn modelId="{9B8A3917-9ACE-425B-B446-E9F2B78A8FCB}" type="presOf" srcId="{FFF6BFBA-D738-45E0-A020-752BBD269F86}" destId="{47F8265D-E1C0-4241-B995-227D15388854}" srcOrd="0" destOrd="0" presId="urn:microsoft.com/office/officeart/2005/8/layout/cycle6"/>
    <dgm:cxn modelId="{96DF468F-DE2D-49F5-AA27-9E0B3AF97F1E}" type="presOf" srcId="{69014EF7-F1D8-4384-9142-AB14E40BE908}" destId="{2FE569FF-14D8-483F-84F6-7928FD8AA034}" srcOrd="0" destOrd="0" presId="urn:microsoft.com/office/officeart/2005/8/layout/cycle6"/>
    <dgm:cxn modelId="{AB2E22DA-B46C-435E-849B-BB73A671CD70}" srcId="{9BA1AA2C-F269-49CC-B682-714F936F3609}" destId="{EBA96482-C9D1-4531-B41F-59917F71BCA7}" srcOrd="2" destOrd="0" parTransId="{81C51305-E081-4FD4-B963-1C932780E066}" sibTransId="{4CB54C11-3D7A-4207-8858-7FFCEDBC79D3}"/>
    <dgm:cxn modelId="{584AF1E3-F368-4F43-AB1F-089BE37967AE}" type="presParOf" srcId="{6FA9F8FF-C3BB-4F7B-8EA6-D5AFCC10F681}" destId="{D0083D48-4D2D-4A03-ACB5-CB12CCF13ABD}" srcOrd="0" destOrd="0" presId="urn:microsoft.com/office/officeart/2005/8/layout/cycle6"/>
    <dgm:cxn modelId="{F093D359-D722-4DC1-91F9-600394889ECB}" type="presParOf" srcId="{6FA9F8FF-C3BB-4F7B-8EA6-D5AFCC10F681}" destId="{E7509BA9-9E7C-415B-B839-98DA11804AC0}" srcOrd="1" destOrd="0" presId="urn:microsoft.com/office/officeart/2005/8/layout/cycle6"/>
    <dgm:cxn modelId="{EE741650-AA16-405D-A369-1D8C25F38642}" type="presParOf" srcId="{6FA9F8FF-C3BB-4F7B-8EA6-D5AFCC10F681}" destId="{47F8265D-E1C0-4241-B995-227D15388854}" srcOrd="2" destOrd="0" presId="urn:microsoft.com/office/officeart/2005/8/layout/cycle6"/>
    <dgm:cxn modelId="{9E833585-8272-4442-82CD-86A018CC0972}" type="presParOf" srcId="{6FA9F8FF-C3BB-4F7B-8EA6-D5AFCC10F681}" destId="{2FE569FF-14D8-483F-84F6-7928FD8AA034}" srcOrd="3" destOrd="0" presId="urn:microsoft.com/office/officeart/2005/8/layout/cycle6"/>
    <dgm:cxn modelId="{211FA727-C96D-45F4-B8D1-76E174ECE55A}" type="presParOf" srcId="{6FA9F8FF-C3BB-4F7B-8EA6-D5AFCC10F681}" destId="{5FF190EC-1F66-46AE-8837-68BD02776991}" srcOrd="4" destOrd="0" presId="urn:microsoft.com/office/officeart/2005/8/layout/cycle6"/>
    <dgm:cxn modelId="{D244AEAB-85F4-44EA-B6F5-418ED2C6B3EC}" type="presParOf" srcId="{6FA9F8FF-C3BB-4F7B-8EA6-D5AFCC10F681}" destId="{3CCECF5F-E012-4FA4-84FC-5D85497417AC}" srcOrd="5" destOrd="0" presId="urn:microsoft.com/office/officeart/2005/8/layout/cycle6"/>
    <dgm:cxn modelId="{671E5581-61E4-40B5-AA55-25F95B0DDB72}" type="presParOf" srcId="{6FA9F8FF-C3BB-4F7B-8EA6-D5AFCC10F681}" destId="{B68EB296-52B9-42F8-A886-A0E7DDED50E0}" srcOrd="6" destOrd="0" presId="urn:microsoft.com/office/officeart/2005/8/layout/cycle6"/>
    <dgm:cxn modelId="{763BD7E7-CD53-454B-BC21-B93047E0EF57}" type="presParOf" srcId="{6FA9F8FF-C3BB-4F7B-8EA6-D5AFCC10F681}" destId="{C7B90ED7-E76E-44D4-B4F2-DE876C63DBBC}" srcOrd="7" destOrd="0" presId="urn:microsoft.com/office/officeart/2005/8/layout/cycle6"/>
    <dgm:cxn modelId="{AFAD37B6-C731-484D-B845-6836E20BE788}" type="presParOf" srcId="{6FA9F8FF-C3BB-4F7B-8EA6-D5AFCC10F681}" destId="{4B64C6C0-3230-4823-8B4A-9605BBFCBBA6}" srcOrd="8" destOrd="0" presId="urn:microsoft.com/office/officeart/2005/8/layout/cycle6"/>
    <dgm:cxn modelId="{7D96BA8F-2CAE-4650-AB88-B62E1C3C0918}" type="presParOf" srcId="{6FA9F8FF-C3BB-4F7B-8EA6-D5AFCC10F681}" destId="{4285008E-2CA3-4573-8577-F0FDBA3804E0}" srcOrd="9" destOrd="0" presId="urn:microsoft.com/office/officeart/2005/8/layout/cycle6"/>
    <dgm:cxn modelId="{5273C75B-D944-4582-BE4D-08B5F2408549}" type="presParOf" srcId="{6FA9F8FF-C3BB-4F7B-8EA6-D5AFCC10F681}" destId="{BDB36577-0FD5-4A98-9A09-D1AD467270BB}" srcOrd="10" destOrd="0" presId="urn:microsoft.com/office/officeart/2005/8/layout/cycle6"/>
    <dgm:cxn modelId="{870F6E17-90B7-413E-8C75-CD2DACFC4B8D}" type="presParOf" srcId="{6FA9F8FF-C3BB-4F7B-8EA6-D5AFCC10F681}" destId="{271553A3-C943-452C-84E2-FB44EABE7FE5}" srcOrd="11" destOrd="0" presId="urn:microsoft.com/office/officeart/2005/8/layout/cycle6"/>
    <dgm:cxn modelId="{BE0DDB98-B5AC-414C-955C-6E979BC728C7}" type="presParOf" srcId="{6FA9F8FF-C3BB-4F7B-8EA6-D5AFCC10F681}" destId="{320069BC-22A7-4D41-953A-C0142627C5B9}" srcOrd="12" destOrd="0" presId="urn:microsoft.com/office/officeart/2005/8/layout/cycle6"/>
    <dgm:cxn modelId="{4B5EDF49-EF59-4750-8E40-C290411F5C6B}" type="presParOf" srcId="{6FA9F8FF-C3BB-4F7B-8EA6-D5AFCC10F681}" destId="{4D6CB39C-10BA-4ED2-8CD9-97E7151EDE4D}" srcOrd="13" destOrd="0" presId="urn:microsoft.com/office/officeart/2005/8/layout/cycle6"/>
    <dgm:cxn modelId="{CD2E1944-D158-430C-A7FE-A7DC16FBD508}" type="presParOf" srcId="{6FA9F8FF-C3BB-4F7B-8EA6-D5AFCC10F681}" destId="{8609CA28-B5A5-4BED-A9C1-468A50E1B79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A1AA2C-F269-49CC-B682-714F936F3609}" type="doc">
      <dgm:prSet loTypeId="urn:microsoft.com/office/officeart/2005/8/layout/cycle6" loCatId="relationship" qsTypeId="urn:microsoft.com/office/officeart/2005/8/quickstyle/simple5" qsCatId="simple" csTypeId="urn:microsoft.com/office/officeart/2005/8/colors/colorful1#1" csCatId="colorful" phldr="1"/>
      <dgm:spPr/>
      <dgm:t>
        <a:bodyPr/>
        <a:lstStyle/>
        <a:p>
          <a:endParaRPr lang="en-US"/>
        </a:p>
      </dgm:t>
    </dgm:pt>
    <dgm:pt modelId="{83820B71-42D6-4E60-9267-E0279442E488}">
      <dgm:prSet phldrT="[Text]"/>
      <dgm:spPr>
        <a:solidFill>
          <a:schemeClr val="accent6"/>
        </a:solidFill>
      </dgm:spPr>
      <dgm:t>
        <a:bodyPr/>
        <a:lstStyle/>
        <a:p>
          <a:r>
            <a:rPr lang="en-US" dirty="0" smtClean="0"/>
            <a:t>Personal Development</a:t>
          </a:r>
          <a:endParaRPr lang="en-US" dirty="0"/>
        </a:p>
      </dgm:t>
    </dgm:pt>
    <dgm:pt modelId="{BC238CEA-E7AF-453E-9A79-24BAD989AA8A}" type="parTrans" cxnId="{164583B8-7933-4D1D-BD3D-303F2C3F1E27}">
      <dgm:prSet/>
      <dgm:spPr/>
      <dgm:t>
        <a:bodyPr/>
        <a:lstStyle/>
        <a:p>
          <a:endParaRPr lang="en-US"/>
        </a:p>
      </dgm:t>
    </dgm:pt>
    <dgm:pt modelId="{FFF6BFBA-D738-45E0-A020-752BBD269F86}" type="sibTrans" cxnId="{164583B8-7933-4D1D-BD3D-303F2C3F1E27}">
      <dgm:prSet/>
      <dgm:spPr/>
      <dgm:t>
        <a:bodyPr/>
        <a:lstStyle/>
        <a:p>
          <a:endParaRPr lang="en-US"/>
        </a:p>
      </dgm:t>
    </dgm:pt>
    <dgm:pt modelId="{EBA96482-C9D1-4531-B41F-59917F71BCA7}">
      <dgm:prSet phldrT="[Text]"/>
      <dgm:spPr>
        <a:solidFill>
          <a:schemeClr val="accent2"/>
        </a:solidFill>
      </dgm:spPr>
      <dgm:t>
        <a:bodyPr/>
        <a:lstStyle/>
        <a:p>
          <a:r>
            <a:rPr lang="en-US" dirty="0" smtClean="0"/>
            <a:t>Personal Assessment</a:t>
          </a:r>
          <a:endParaRPr lang="en-US" dirty="0"/>
        </a:p>
      </dgm:t>
    </dgm:pt>
    <dgm:pt modelId="{81C51305-E081-4FD4-B963-1C932780E066}" type="parTrans" cxnId="{AB2E22DA-B46C-435E-849B-BB73A671CD70}">
      <dgm:prSet/>
      <dgm:spPr/>
      <dgm:t>
        <a:bodyPr/>
        <a:lstStyle/>
        <a:p>
          <a:endParaRPr lang="en-US"/>
        </a:p>
      </dgm:t>
    </dgm:pt>
    <dgm:pt modelId="{4CB54C11-3D7A-4207-8858-7FFCEDBC79D3}" type="sibTrans" cxnId="{AB2E22DA-B46C-435E-849B-BB73A671CD70}">
      <dgm:prSet/>
      <dgm:spPr/>
      <dgm:t>
        <a:bodyPr/>
        <a:lstStyle/>
        <a:p>
          <a:endParaRPr lang="en-US"/>
        </a:p>
      </dgm:t>
    </dgm:pt>
    <dgm:pt modelId="{600DB3C3-DE93-444D-9B57-9D3B5BE04522}">
      <dgm:prSet phldrT="[Text]"/>
      <dgm:spPr/>
      <dgm:t>
        <a:bodyPr/>
        <a:lstStyle/>
        <a:p>
          <a:r>
            <a:rPr lang="en-US" dirty="0" smtClean="0"/>
            <a:t>International Leadership</a:t>
          </a:r>
          <a:endParaRPr lang="en-US" dirty="0"/>
        </a:p>
      </dgm:t>
    </dgm:pt>
    <dgm:pt modelId="{30C1F0E6-9B31-4727-8142-CF4AC84C7460}" type="parTrans" cxnId="{4B234213-D692-4DF0-8F0D-7FAB85184B32}">
      <dgm:prSet/>
      <dgm:spPr/>
      <dgm:t>
        <a:bodyPr/>
        <a:lstStyle/>
        <a:p>
          <a:endParaRPr lang="en-US"/>
        </a:p>
      </dgm:t>
    </dgm:pt>
    <dgm:pt modelId="{0193F00F-A82E-46EE-B4F0-4957A1CC6901}" type="sibTrans" cxnId="{4B234213-D692-4DF0-8F0D-7FAB85184B32}">
      <dgm:prSet/>
      <dgm:spPr/>
      <dgm:t>
        <a:bodyPr/>
        <a:lstStyle/>
        <a:p>
          <a:endParaRPr lang="en-US"/>
        </a:p>
      </dgm:t>
    </dgm:pt>
    <dgm:pt modelId="{5630323B-AA7B-459E-AF03-7109E93DB33A}">
      <dgm:prSet phldrT="[Text]"/>
      <dgm:spPr>
        <a:solidFill>
          <a:schemeClr val="accent4"/>
        </a:solidFill>
      </dgm:spPr>
      <dgm:t>
        <a:bodyPr/>
        <a:lstStyle/>
        <a:p>
          <a:r>
            <a:rPr lang="en-US" dirty="0" smtClean="0"/>
            <a:t>Human Resource Development</a:t>
          </a:r>
          <a:endParaRPr lang="en-US" dirty="0"/>
        </a:p>
      </dgm:t>
    </dgm:pt>
    <dgm:pt modelId="{83DAFFAB-F2ED-4B56-9057-674276EAFC1F}" type="parTrans" cxnId="{5AA55D12-9A5E-4A71-8B36-786E1C45CECE}">
      <dgm:prSet/>
      <dgm:spPr/>
      <dgm:t>
        <a:bodyPr/>
        <a:lstStyle/>
        <a:p>
          <a:endParaRPr lang="en-US"/>
        </a:p>
      </dgm:t>
    </dgm:pt>
    <dgm:pt modelId="{B8A4E061-604A-4D98-9BFE-A0E7B493EA1C}" type="sibTrans" cxnId="{5AA55D12-9A5E-4A71-8B36-786E1C45CECE}">
      <dgm:prSet/>
      <dgm:spPr/>
      <dgm:t>
        <a:bodyPr/>
        <a:lstStyle/>
        <a:p>
          <a:endParaRPr lang="en-US"/>
        </a:p>
      </dgm:t>
    </dgm:pt>
    <dgm:pt modelId="{69014EF7-F1D8-4384-9142-AB14E40BE908}">
      <dgm:prSet phldrT="[Text]"/>
      <dgm:spPr/>
      <dgm:t>
        <a:bodyPr/>
        <a:lstStyle/>
        <a:p>
          <a:r>
            <a:rPr lang="en-US" dirty="0" smtClean="0"/>
            <a:t>Business Application</a:t>
          </a:r>
          <a:endParaRPr lang="en-US" dirty="0"/>
        </a:p>
      </dgm:t>
    </dgm:pt>
    <dgm:pt modelId="{956B655D-3DE9-4A0C-B168-2D51FAF5B16F}" type="sibTrans" cxnId="{EB2A42FF-EACA-4338-9B50-BAB8A68488F6}">
      <dgm:prSet/>
      <dgm:spPr/>
      <dgm:t>
        <a:bodyPr/>
        <a:lstStyle/>
        <a:p>
          <a:endParaRPr lang="en-US"/>
        </a:p>
      </dgm:t>
    </dgm:pt>
    <dgm:pt modelId="{7348CF46-C191-469D-B54D-2A96F70E35CF}" type="parTrans" cxnId="{EB2A42FF-EACA-4338-9B50-BAB8A68488F6}">
      <dgm:prSet/>
      <dgm:spPr/>
      <dgm:t>
        <a:bodyPr/>
        <a:lstStyle/>
        <a:p>
          <a:endParaRPr lang="en-US"/>
        </a:p>
      </dgm:t>
    </dgm:pt>
    <dgm:pt modelId="{6FA9F8FF-C3BB-4F7B-8EA6-D5AFCC10F681}" type="pres">
      <dgm:prSet presAssocID="{9BA1AA2C-F269-49CC-B682-714F936F3609}" presName="cycle" presStyleCnt="0">
        <dgm:presLayoutVars>
          <dgm:dir/>
          <dgm:resizeHandles val="exact"/>
        </dgm:presLayoutVars>
      </dgm:prSet>
      <dgm:spPr/>
      <dgm:t>
        <a:bodyPr/>
        <a:lstStyle/>
        <a:p>
          <a:endParaRPr lang="en-US"/>
        </a:p>
      </dgm:t>
    </dgm:pt>
    <dgm:pt modelId="{D0083D48-4D2D-4A03-ACB5-CB12CCF13ABD}" type="pres">
      <dgm:prSet presAssocID="{83820B71-42D6-4E60-9267-E0279442E488}" presName="node" presStyleLbl="node1" presStyleIdx="0" presStyleCnt="5">
        <dgm:presLayoutVars>
          <dgm:bulletEnabled val="1"/>
        </dgm:presLayoutVars>
      </dgm:prSet>
      <dgm:spPr/>
      <dgm:t>
        <a:bodyPr/>
        <a:lstStyle/>
        <a:p>
          <a:endParaRPr lang="en-US"/>
        </a:p>
      </dgm:t>
    </dgm:pt>
    <dgm:pt modelId="{E7509BA9-9E7C-415B-B839-98DA11804AC0}" type="pres">
      <dgm:prSet presAssocID="{83820B71-42D6-4E60-9267-E0279442E488}" presName="spNode" presStyleCnt="0"/>
      <dgm:spPr/>
    </dgm:pt>
    <dgm:pt modelId="{47F8265D-E1C0-4241-B995-227D15388854}" type="pres">
      <dgm:prSet presAssocID="{FFF6BFBA-D738-45E0-A020-752BBD269F86}" presName="sibTrans" presStyleLbl="sibTrans1D1" presStyleIdx="0" presStyleCnt="5"/>
      <dgm:spPr/>
      <dgm:t>
        <a:bodyPr/>
        <a:lstStyle/>
        <a:p>
          <a:endParaRPr lang="en-US"/>
        </a:p>
      </dgm:t>
    </dgm:pt>
    <dgm:pt modelId="{2FE569FF-14D8-483F-84F6-7928FD8AA034}" type="pres">
      <dgm:prSet presAssocID="{69014EF7-F1D8-4384-9142-AB14E40BE908}" presName="node" presStyleLbl="node1" presStyleIdx="1" presStyleCnt="5" custRadScaleRad="99441" custRadScaleInc="-7378">
        <dgm:presLayoutVars>
          <dgm:bulletEnabled val="1"/>
        </dgm:presLayoutVars>
      </dgm:prSet>
      <dgm:spPr/>
      <dgm:t>
        <a:bodyPr/>
        <a:lstStyle/>
        <a:p>
          <a:endParaRPr lang="en-US"/>
        </a:p>
      </dgm:t>
    </dgm:pt>
    <dgm:pt modelId="{5FF190EC-1F66-46AE-8837-68BD02776991}" type="pres">
      <dgm:prSet presAssocID="{69014EF7-F1D8-4384-9142-AB14E40BE908}" presName="spNode" presStyleCnt="0"/>
      <dgm:spPr/>
    </dgm:pt>
    <dgm:pt modelId="{3CCECF5F-E012-4FA4-84FC-5D85497417AC}" type="pres">
      <dgm:prSet presAssocID="{956B655D-3DE9-4A0C-B168-2D51FAF5B16F}" presName="sibTrans" presStyleLbl="sibTrans1D1" presStyleIdx="1" presStyleCnt="5"/>
      <dgm:spPr/>
      <dgm:t>
        <a:bodyPr/>
        <a:lstStyle/>
        <a:p>
          <a:endParaRPr lang="en-US"/>
        </a:p>
      </dgm:t>
    </dgm:pt>
    <dgm:pt modelId="{B68EB296-52B9-42F8-A886-A0E7DDED50E0}" type="pres">
      <dgm:prSet presAssocID="{EBA96482-C9D1-4531-B41F-59917F71BCA7}" presName="node" presStyleLbl="node1" presStyleIdx="2" presStyleCnt="5" custRadScaleRad="95783" custRadScaleInc="3737">
        <dgm:presLayoutVars>
          <dgm:bulletEnabled val="1"/>
        </dgm:presLayoutVars>
      </dgm:prSet>
      <dgm:spPr/>
      <dgm:t>
        <a:bodyPr/>
        <a:lstStyle/>
        <a:p>
          <a:endParaRPr lang="en-US"/>
        </a:p>
      </dgm:t>
    </dgm:pt>
    <dgm:pt modelId="{C7B90ED7-E76E-44D4-B4F2-DE876C63DBBC}" type="pres">
      <dgm:prSet presAssocID="{EBA96482-C9D1-4531-B41F-59917F71BCA7}" presName="spNode" presStyleCnt="0"/>
      <dgm:spPr/>
    </dgm:pt>
    <dgm:pt modelId="{4B64C6C0-3230-4823-8B4A-9605BBFCBBA6}" type="pres">
      <dgm:prSet presAssocID="{4CB54C11-3D7A-4207-8858-7FFCEDBC79D3}" presName="sibTrans" presStyleLbl="sibTrans1D1" presStyleIdx="2" presStyleCnt="5"/>
      <dgm:spPr/>
      <dgm:t>
        <a:bodyPr/>
        <a:lstStyle/>
        <a:p>
          <a:endParaRPr lang="en-US"/>
        </a:p>
      </dgm:t>
    </dgm:pt>
    <dgm:pt modelId="{4285008E-2CA3-4573-8577-F0FDBA3804E0}" type="pres">
      <dgm:prSet presAssocID="{600DB3C3-DE93-444D-9B57-9D3B5BE04522}" presName="node" presStyleLbl="node1" presStyleIdx="3" presStyleCnt="5">
        <dgm:presLayoutVars>
          <dgm:bulletEnabled val="1"/>
        </dgm:presLayoutVars>
      </dgm:prSet>
      <dgm:spPr/>
      <dgm:t>
        <a:bodyPr/>
        <a:lstStyle/>
        <a:p>
          <a:endParaRPr lang="en-US"/>
        </a:p>
      </dgm:t>
    </dgm:pt>
    <dgm:pt modelId="{BDB36577-0FD5-4A98-9A09-D1AD467270BB}" type="pres">
      <dgm:prSet presAssocID="{600DB3C3-DE93-444D-9B57-9D3B5BE04522}" presName="spNode" presStyleCnt="0"/>
      <dgm:spPr/>
    </dgm:pt>
    <dgm:pt modelId="{271553A3-C943-452C-84E2-FB44EABE7FE5}" type="pres">
      <dgm:prSet presAssocID="{0193F00F-A82E-46EE-B4F0-4957A1CC6901}" presName="sibTrans" presStyleLbl="sibTrans1D1" presStyleIdx="3" presStyleCnt="5"/>
      <dgm:spPr/>
      <dgm:t>
        <a:bodyPr/>
        <a:lstStyle/>
        <a:p>
          <a:endParaRPr lang="en-US"/>
        </a:p>
      </dgm:t>
    </dgm:pt>
    <dgm:pt modelId="{320069BC-22A7-4D41-953A-C0142627C5B9}" type="pres">
      <dgm:prSet presAssocID="{5630323B-AA7B-459E-AF03-7109E93DB33A}" presName="node" presStyleLbl="node1" presStyleIdx="4" presStyleCnt="5">
        <dgm:presLayoutVars>
          <dgm:bulletEnabled val="1"/>
        </dgm:presLayoutVars>
      </dgm:prSet>
      <dgm:spPr/>
      <dgm:t>
        <a:bodyPr/>
        <a:lstStyle/>
        <a:p>
          <a:endParaRPr lang="en-US"/>
        </a:p>
      </dgm:t>
    </dgm:pt>
    <dgm:pt modelId="{4D6CB39C-10BA-4ED2-8CD9-97E7151EDE4D}" type="pres">
      <dgm:prSet presAssocID="{5630323B-AA7B-459E-AF03-7109E93DB33A}" presName="spNode" presStyleCnt="0"/>
      <dgm:spPr/>
    </dgm:pt>
    <dgm:pt modelId="{8609CA28-B5A5-4BED-A9C1-468A50E1B79D}" type="pres">
      <dgm:prSet presAssocID="{B8A4E061-604A-4D98-9BFE-A0E7B493EA1C}" presName="sibTrans" presStyleLbl="sibTrans1D1" presStyleIdx="4" presStyleCnt="5"/>
      <dgm:spPr/>
      <dgm:t>
        <a:bodyPr/>
        <a:lstStyle/>
        <a:p>
          <a:endParaRPr lang="en-US"/>
        </a:p>
      </dgm:t>
    </dgm:pt>
  </dgm:ptLst>
  <dgm:cxnLst>
    <dgm:cxn modelId="{5E0F3010-5BDD-4A2E-B069-E5BF3BD080E7}" type="presOf" srcId="{956B655D-3DE9-4A0C-B168-2D51FAF5B16F}" destId="{3CCECF5F-E012-4FA4-84FC-5D85497417AC}" srcOrd="0" destOrd="0" presId="urn:microsoft.com/office/officeart/2005/8/layout/cycle6"/>
    <dgm:cxn modelId="{EB2A42FF-EACA-4338-9B50-BAB8A68488F6}" srcId="{9BA1AA2C-F269-49CC-B682-714F936F3609}" destId="{69014EF7-F1D8-4384-9142-AB14E40BE908}" srcOrd="1" destOrd="0" parTransId="{7348CF46-C191-469D-B54D-2A96F70E35CF}" sibTransId="{956B655D-3DE9-4A0C-B168-2D51FAF5B16F}"/>
    <dgm:cxn modelId="{8FD62F2A-F7EF-4CD0-B3F4-742F330EE255}" type="presOf" srcId="{0193F00F-A82E-46EE-B4F0-4957A1CC6901}" destId="{271553A3-C943-452C-84E2-FB44EABE7FE5}" srcOrd="0" destOrd="0" presId="urn:microsoft.com/office/officeart/2005/8/layout/cycle6"/>
    <dgm:cxn modelId="{23863168-A4B7-445D-A2E1-B4BF76FF514E}" type="presOf" srcId="{FFF6BFBA-D738-45E0-A020-752BBD269F86}" destId="{47F8265D-E1C0-4241-B995-227D15388854}" srcOrd="0" destOrd="0" presId="urn:microsoft.com/office/officeart/2005/8/layout/cycle6"/>
    <dgm:cxn modelId="{AB5C918A-A7DC-4B61-B8B6-D8C4220F634D}" type="presOf" srcId="{69014EF7-F1D8-4384-9142-AB14E40BE908}" destId="{2FE569FF-14D8-483F-84F6-7928FD8AA034}" srcOrd="0" destOrd="0" presId="urn:microsoft.com/office/officeart/2005/8/layout/cycle6"/>
    <dgm:cxn modelId="{D13A541C-1BFB-44BA-A2C4-D90FFAA3B47F}" type="presOf" srcId="{5630323B-AA7B-459E-AF03-7109E93DB33A}" destId="{320069BC-22A7-4D41-953A-C0142627C5B9}" srcOrd="0" destOrd="0" presId="urn:microsoft.com/office/officeart/2005/8/layout/cycle6"/>
    <dgm:cxn modelId="{64C92801-26A8-43AA-B12A-171F42F705F7}" type="presOf" srcId="{B8A4E061-604A-4D98-9BFE-A0E7B493EA1C}" destId="{8609CA28-B5A5-4BED-A9C1-468A50E1B79D}" srcOrd="0" destOrd="0" presId="urn:microsoft.com/office/officeart/2005/8/layout/cycle6"/>
    <dgm:cxn modelId="{5A072050-3F4B-48CE-9EDE-4622F380B423}" type="presOf" srcId="{9BA1AA2C-F269-49CC-B682-714F936F3609}" destId="{6FA9F8FF-C3BB-4F7B-8EA6-D5AFCC10F681}" srcOrd="0" destOrd="0" presId="urn:microsoft.com/office/officeart/2005/8/layout/cycle6"/>
    <dgm:cxn modelId="{A75EC7D3-6F89-44BD-BD83-C2D1C1B51493}" type="presOf" srcId="{600DB3C3-DE93-444D-9B57-9D3B5BE04522}" destId="{4285008E-2CA3-4573-8577-F0FDBA3804E0}" srcOrd="0" destOrd="0" presId="urn:microsoft.com/office/officeart/2005/8/layout/cycle6"/>
    <dgm:cxn modelId="{96C2D913-3464-4491-B004-4A81D956BDFD}" type="presOf" srcId="{83820B71-42D6-4E60-9267-E0279442E488}" destId="{D0083D48-4D2D-4A03-ACB5-CB12CCF13ABD}" srcOrd="0" destOrd="0" presId="urn:microsoft.com/office/officeart/2005/8/layout/cycle6"/>
    <dgm:cxn modelId="{164583B8-7933-4D1D-BD3D-303F2C3F1E27}" srcId="{9BA1AA2C-F269-49CC-B682-714F936F3609}" destId="{83820B71-42D6-4E60-9267-E0279442E488}" srcOrd="0" destOrd="0" parTransId="{BC238CEA-E7AF-453E-9A79-24BAD989AA8A}" sibTransId="{FFF6BFBA-D738-45E0-A020-752BBD269F86}"/>
    <dgm:cxn modelId="{4B234213-D692-4DF0-8F0D-7FAB85184B32}" srcId="{9BA1AA2C-F269-49CC-B682-714F936F3609}" destId="{600DB3C3-DE93-444D-9B57-9D3B5BE04522}" srcOrd="3" destOrd="0" parTransId="{30C1F0E6-9B31-4727-8142-CF4AC84C7460}" sibTransId="{0193F00F-A82E-46EE-B4F0-4957A1CC6901}"/>
    <dgm:cxn modelId="{5AA55D12-9A5E-4A71-8B36-786E1C45CECE}" srcId="{9BA1AA2C-F269-49CC-B682-714F936F3609}" destId="{5630323B-AA7B-459E-AF03-7109E93DB33A}" srcOrd="4" destOrd="0" parTransId="{83DAFFAB-F2ED-4B56-9057-674276EAFC1F}" sibTransId="{B8A4E061-604A-4D98-9BFE-A0E7B493EA1C}"/>
    <dgm:cxn modelId="{11B631B9-7BBA-4967-9DFA-DE1413DCA785}" type="presOf" srcId="{4CB54C11-3D7A-4207-8858-7FFCEDBC79D3}" destId="{4B64C6C0-3230-4823-8B4A-9605BBFCBBA6}" srcOrd="0" destOrd="0" presId="urn:microsoft.com/office/officeart/2005/8/layout/cycle6"/>
    <dgm:cxn modelId="{619BF626-53DD-4E08-B5F8-0B6976F1524B}" type="presOf" srcId="{EBA96482-C9D1-4531-B41F-59917F71BCA7}" destId="{B68EB296-52B9-42F8-A886-A0E7DDED50E0}" srcOrd="0" destOrd="0" presId="urn:microsoft.com/office/officeart/2005/8/layout/cycle6"/>
    <dgm:cxn modelId="{AB2E22DA-B46C-435E-849B-BB73A671CD70}" srcId="{9BA1AA2C-F269-49CC-B682-714F936F3609}" destId="{EBA96482-C9D1-4531-B41F-59917F71BCA7}" srcOrd="2" destOrd="0" parTransId="{81C51305-E081-4FD4-B963-1C932780E066}" sibTransId="{4CB54C11-3D7A-4207-8858-7FFCEDBC79D3}"/>
    <dgm:cxn modelId="{C355A07E-B15E-4D9F-8B0F-84679E81D4D3}" type="presParOf" srcId="{6FA9F8FF-C3BB-4F7B-8EA6-D5AFCC10F681}" destId="{D0083D48-4D2D-4A03-ACB5-CB12CCF13ABD}" srcOrd="0" destOrd="0" presId="urn:microsoft.com/office/officeart/2005/8/layout/cycle6"/>
    <dgm:cxn modelId="{3BD74B89-5A2B-4AC3-8867-A4F84AFF1CFE}" type="presParOf" srcId="{6FA9F8FF-C3BB-4F7B-8EA6-D5AFCC10F681}" destId="{E7509BA9-9E7C-415B-B839-98DA11804AC0}" srcOrd="1" destOrd="0" presId="urn:microsoft.com/office/officeart/2005/8/layout/cycle6"/>
    <dgm:cxn modelId="{5B0C9D6B-EF8C-4F5B-932F-E88A1204C276}" type="presParOf" srcId="{6FA9F8FF-C3BB-4F7B-8EA6-D5AFCC10F681}" destId="{47F8265D-E1C0-4241-B995-227D15388854}" srcOrd="2" destOrd="0" presId="urn:microsoft.com/office/officeart/2005/8/layout/cycle6"/>
    <dgm:cxn modelId="{5F2C95A2-4B7F-495E-A140-20BD6D0F26B4}" type="presParOf" srcId="{6FA9F8FF-C3BB-4F7B-8EA6-D5AFCC10F681}" destId="{2FE569FF-14D8-483F-84F6-7928FD8AA034}" srcOrd="3" destOrd="0" presId="urn:microsoft.com/office/officeart/2005/8/layout/cycle6"/>
    <dgm:cxn modelId="{C009F0A7-06C3-4FF5-8C9C-1E79C9C16463}" type="presParOf" srcId="{6FA9F8FF-C3BB-4F7B-8EA6-D5AFCC10F681}" destId="{5FF190EC-1F66-46AE-8837-68BD02776991}" srcOrd="4" destOrd="0" presId="urn:microsoft.com/office/officeart/2005/8/layout/cycle6"/>
    <dgm:cxn modelId="{9CFFAD0D-5B45-4F4E-BBDB-98E69DFC199A}" type="presParOf" srcId="{6FA9F8FF-C3BB-4F7B-8EA6-D5AFCC10F681}" destId="{3CCECF5F-E012-4FA4-84FC-5D85497417AC}" srcOrd="5" destOrd="0" presId="urn:microsoft.com/office/officeart/2005/8/layout/cycle6"/>
    <dgm:cxn modelId="{CCAE3D58-5F58-4008-83EC-F42C039A589C}" type="presParOf" srcId="{6FA9F8FF-C3BB-4F7B-8EA6-D5AFCC10F681}" destId="{B68EB296-52B9-42F8-A886-A0E7DDED50E0}" srcOrd="6" destOrd="0" presId="urn:microsoft.com/office/officeart/2005/8/layout/cycle6"/>
    <dgm:cxn modelId="{8DF3FAE4-9D93-4BE6-B3E6-4243A76FCC1F}" type="presParOf" srcId="{6FA9F8FF-C3BB-4F7B-8EA6-D5AFCC10F681}" destId="{C7B90ED7-E76E-44D4-B4F2-DE876C63DBBC}" srcOrd="7" destOrd="0" presId="urn:microsoft.com/office/officeart/2005/8/layout/cycle6"/>
    <dgm:cxn modelId="{1BD82095-98D6-43A3-9FD0-5D9397533CB2}" type="presParOf" srcId="{6FA9F8FF-C3BB-4F7B-8EA6-D5AFCC10F681}" destId="{4B64C6C0-3230-4823-8B4A-9605BBFCBBA6}" srcOrd="8" destOrd="0" presId="urn:microsoft.com/office/officeart/2005/8/layout/cycle6"/>
    <dgm:cxn modelId="{2BBA289B-62E4-4B88-8C37-BF13DA43B5AC}" type="presParOf" srcId="{6FA9F8FF-C3BB-4F7B-8EA6-D5AFCC10F681}" destId="{4285008E-2CA3-4573-8577-F0FDBA3804E0}" srcOrd="9" destOrd="0" presId="urn:microsoft.com/office/officeart/2005/8/layout/cycle6"/>
    <dgm:cxn modelId="{49CE77F8-CF13-44FA-A0AC-14A629FB7947}" type="presParOf" srcId="{6FA9F8FF-C3BB-4F7B-8EA6-D5AFCC10F681}" destId="{BDB36577-0FD5-4A98-9A09-D1AD467270BB}" srcOrd="10" destOrd="0" presId="urn:microsoft.com/office/officeart/2005/8/layout/cycle6"/>
    <dgm:cxn modelId="{94C1443F-7062-4B22-A72D-8B9016627A1E}" type="presParOf" srcId="{6FA9F8FF-C3BB-4F7B-8EA6-D5AFCC10F681}" destId="{271553A3-C943-452C-84E2-FB44EABE7FE5}" srcOrd="11" destOrd="0" presId="urn:microsoft.com/office/officeart/2005/8/layout/cycle6"/>
    <dgm:cxn modelId="{F69CF0C4-006A-48F9-812C-B9ADBF63D1A9}" type="presParOf" srcId="{6FA9F8FF-C3BB-4F7B-8EA6-D5AFCC10F681}" destId="{320069BC-22A7-4D41-953A-C0142627C5B9}" srcOrd="12" destOrd="0" presId="urn:microsoft.com/office/officeart/2005/8/layout/cycle6"/>
    <dgm:cxn modelId="{1375098A-BC69-4943-A981-A00B692E6307}" type="presParOf" srcId="{6FA9F8FF-C3BB-4F7B-8EA6-D5AFCC10F681}" destId="{4D6CB39C-10BA-4ED2-8CD9-97E7151EDE4D}" srcOrd="13" destOrd="0" presId="urn:microsoft.com/office/officeart/2005/8/layout/cycle6"/>
    <dgm:cxn modelId="{D31C1967-9D02-4301-8044-5C39C9BA9DB3}" type="presParOf" srcId="{6FA9F8FF-C3BB-4F7B-8EA6-D5AFCC10F681}" destId="{8609CA28-B5A5-4BED-A9C1-468A50E1B79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83D48-4D2D-4A03-ACB5-CB12CCF13ABD}">
      <dsp:nvSpPr>
        <dsp:cNvPr id="0" name=""/>
        <dsp:cNvSpPr/>
      </dsp:nvSpPr>
      <dsp:spPr>
        <a:xfrm>
          <a:off x="3338196" y="2537"/>
          <a:ext cx="1477007" cy="960054"/>
        </a:xfrm>
        <a:prstGeom prst="roundRect">
          <a:avLst/>
        </a:prstGeom>
        <a:solidFill>
          <a:schemeClr val="accent6"/>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Personal Development</a:t>
          </a:r>
          <a:endParaRPr lang="en-US" sz="1800" kern="1200" dirty="0"/>
        </a:p>
      </dsp:txBody>
      <dsp:txXfrm>
        <a:off x="3385062" y="49403"/>
        <a:ext cx="1383275" cy="866322"/>
      </dsp:txXfrm>
    </dsp:sp>
    <dsp:sp modelId="{47F8265D-E1C0-4241-B995-227D15388854}">
      <dsp:nvSpPr>
        <dsp:cNvPr id="0" name=""/>
        <dsp:cNvSpPr/>
      </dsp:nvSpPr>
      <dsp:spPr>
        <a:xfrm>
          <a:off x="2159971" y="482564"/>
          <a:ext cx="3833456" cy="3833456"/>
        </a:xfrm>
        <a:custGeom>
          <a:avLst/>
          <a:gdLst/>
          <a:ahLst/>
          <a:cxnLst/>
          <a:rect l="0" t="0" r="0" b="0"/>
          <a:pathLst>
            <a:path>
              <a:moveTo>
                <a:pt x="2665361" y="152246"/>
              </a:moveTo>
              <a:arcTo wR="1916728" hR="1916728" stAng="17579431" swAng="1959759"/>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E569FF-14D8-483F-84F6-7928FD8AA034}">
      <dsp:nvSpPr>
        <dsp:cNvPr id="0" name=""/>
        <dsp:cNvSpPr/>
      </dsp:nvSpPr>
      <dsp:spPr>
        <a:xfrm>
          <a:off x="5161113" y="1326964"/>
          <a:ext cx="1477007" cy="960054"/>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Business Application</a:t>
          </a:r>
          <a:endParaRPr lang="en-US" sz="1800" kern="1200" dirty="0"/>
        </a:p>
      </dsp:txBody>
      <dsp:txXfrm>
        <a:off x="5207979" y="1373830"/>
        <a:ext cx="1383275" cy="866322"/>
      </dsp:txXfrm>
    </dsp:sp>
    <dsp:sp modelId="{3CCECF5F-E012-4FA4-84FC-5D85497417AC}">
      <dsp:nvSpPr>
        <dsp:cNvPr id="0" name=""/>
        <dsp:cNvSpPr/>
      </dsp:nvSpPr>
      <dsp:spPr>
        <a:xfrm>
          <a:off x="2159971" y="482564"/>
          <a:ext cx="3833456" cy="3833456"/>
        </a:xfrm>
        <a:custGeom>
          <a:avLst/>
          <a:gdLst/>
          <a:ahLst/>
          <a:cxnLst/>
          <a:rect l="0" t="0" r="0" b="0"/>
          <a:pathLst>
            <a:path>
              <a:moveTo>
                <a:pt x="3830844" y="1816699"/>
              </a:moveTo>
              <a:arcTo wR="1916728" hR="1916728" stAng="21420511" swAng="2194936"/>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8EB296-52B9-42F8-A886-A0E7DDED50E0}">
      <dsp:nvSpPr>
        <dsp:cNvPr id="0" name=""/>
        <dsp:cNvSpPr/>
      </dsp:nvSpPr>
      <dsp:spPr>
        <a:xfrm>
          <a:off x="4464820" y="3469931"/>
          <a:ext cx="1477007" cy="960054"/>
        </a:xfrm>
        <a:prstGeom prst="roundRect">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Personal Assessment</a:t>
          </a:r>
          <a:endParaRPr lang="en-US" sz="1800" kern="1200" dirty="0"/>
        </a:p>
      </dsp:txBody>
      <dsp:txXfrm>
        <a:off x="4511686" y="3516797"/>
        <a:ext cx="1383275" cy="866322"/>
      </dsp:txXfrm>
    </dsp:sp>
    <dsp:sp modelId="{4B64C6C0-3230-4823-8B4A-9605BBFCBBA6}">
      <dsp:nvSpPr>
        <dsp:cNvPr id="0" name=""/>
        <dsp:cNvSpPr/>
      </dsp:nvSpPr>
      <dsp:spPr>
        <a:xfrm>
          <a:off x="2159971" y="482564"/>
          <a:ext cx="3833456" cy="3833456"/>
        </a:xfrm>
        <a:custGeom>
          <a:avLst/>
          <a:gdLst/>
          <a:ahLst/>
          <a:cxnLst/>
          <a:rect l="0" t="0" r="0" b="0"/>
          <a:pathLst>
            <a:path>
              <a:moveTo>
                <a:pt x="2297244" y="3795306"/>
              </a:moveTo>
              <a:arcTo wR="1916728" hR="1916728" stAng="4712961" swAng="1374077"/>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85008E-2CA3-4573-8577-F0FDBA3804E0}">
      <dsp:nvSpPr>
        <dsp:cNvPr id="0" name=""/>
        <dsp:cNvSpPr/>
      </dsp:nvSpPr>
      <dsp:spPr>
        <a:xfrm>
          <a:off x="2211571" y="3469931"/>
          <a:ext cx="1477007" cy="960054"/>
        </a:xfrm>
        <a:prstGeom prst="roundRect">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International Leadership</a:t>
          </a:r>
          <a:endParaRPr lang="en-US" sz="1800" kern="1200" dirty="0"/>
        </a:p>
      </dsp:txBody>
      <dsp:txXfrm>
        <a:off x="2258437" y="3516797"/>
        <a:ext cx="1383275" cy="866322"/>
      </dsp:txXfrm>
    </dsp:sp>
    <dsp:sp modelId="{271553A3-C943-452C-84E2-FB44EABE7FE5}">
      <dsp:nvSpPr>
        <dsp:cNvPr id="0" name=""/>
        <dsp:cNvSpPr/>
      </dsp:nvSpPr>
      <dsp:spPr>
        <a:xfrm>
          <a:off x="2159971" y="482564"/>
          <a:ext cx="3833456" cy="3833456"/>
        </a:xfrm>
        <a:custGeom>
          <a:avLst/>
          <a:gdLst/>
          <a:ahLst/>
          <a:cxnLst/>
          <a:rect l="0" t="0" r="0" b="0"/>
          <a:pathLst>
            <a:path>
              <a:moveTo>
                <a:pt x="320073" y="2977172"/>
              </a:moveTo>
              <a:arcTo wR="1916728" hR="1916728" stAng="8784553" swAng="2194936"/>
            </a:path>
          </a:pathLst>
        </a:custGeom>
        <a:noFill/>
        <a:ln w="100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0069BC-22A7-4D41-953A-C0142627C5B9}">
      <dsp:nvSpPr>
        <dsp:cNvPr id="0" name=""/>
        <dsp:cNvSpPr/>
      </dsp:nvSpPr>
      <dsp:spPr>
        <a:xfrm>
          <a:off x="1515279" y="1326964"/>
          <a:ext cx="1477007" cy="960054"/>
        </a:xfrm>
        <a:prstGeom prst="roundRect">
          <a:avLst/>
        </a:prstGeom>
        <a:solidFill>
          <a:schemeClr val="accent4"/>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6">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Human Resource Development</a:t>
          </a:r>
          <a:endParaRPr lang="en-US" sz="1800" kern="1200" dirty="0"/>
        </a:p>
      </dsp:txBody>
      <dsp:txXfrm>
        <a:off x="1562145" y="1373830"/>
        <a:ext cx="1383275" cy="866322"/>
      </dsp:txXfrm>
    </dsp:sp>
    <dsp:sp modelId="{8609CA28-B5A5-4BED-A9C1-468A50E1B79D}">
      <dsp:nvSpPr>
        <dsp:cNvPr id="0" name=""/>
        <dsp:cNvSpPr/>
      </dsp:nvSpPr>
      <dsp:spPr>
        <a:xfrm>
          <a:off x="2159971" y="482564"/>
          <a:ext cx="3833456" cy="3833456"/>
        </a:xfrm>
        <a:custGeom>
          <a:avLst/>
          <a:gdLst/>
          <a:ahLst/>
          <a:cxnLst/>
          <a:rect l="0" t="0" r="0" b="0"/>
          <a:pathLst>
            <a:path>
              <a:moveTo>
                <a:pt x="334206" y="835307"/>
              </a:moveTo>
              <a:arcTo wR="1916728" hR="1916728" stAng="12860811" swAng="1959759"/>
            </a:path>
          </a:pathLst>
        </a:custGeom>
        <a:noFill/>
        <a:ln w="100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83D48-4D2D-4A03-ACB5-CB12CCF13ABD}">
      <dsp:nvSpPr>
        <dsp:cNvPr id="0" name=""/>
        <dsp:cNvSpPr/>
      </dsp:nvSpPr>
      <dsp:spPr>
        <a:xfrm>
          <a:off x="3334708" y="2943"/>
          <a:ext cx="1674483" cy="1088414"/>
        </a:xfrm>
        <a:prstGeom prst="roundRect">
          <a:avLst/>
        </a:prstGeom>
        <a:solidFill>
          <a:schemeClr val="accent6"/>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Personal Development</a:t>
          </a:r>
          <a:endParaRPr lang="en-US" sz="2100" kern="1200" dirty="0"/>
        </a:p>
      </dsp:txBody>
      <dsp:txXfrm>
        <a:off x="3387840" y="56075"/>
        <a:ext cx="1568219" cy="982150"/>
      </dsp:txXfrm>
    </dsp:sp>
    <dsp:sp modelId="{47F8265D-E1C0-4241-B995-227D15388854}">
      <dsp:nvSpPr>
        <dsp:cNvPr id="0" name=""/>
        <dsp:cNvSpPr/>
      </dsp:nvSpPr>
      <dsp:spPr>
        <a:xfrm>
          <a:off x="1973134" y="538002"/>
          <a:ext cx="4354367" cy="4354367"/>
        </a:xfrm>
        <a:custGeom>
          <a:avLst/>
          <a:gdLst/>
          <a:ahLst/>
          <a:cxnLst/>
          <a:rect l="0" t="0" r="0" b="0"/>
          <a:pathLst>
            <a:path>
              <a:moveTo>
                <a:pt x="3046793" y="181210"/>
              </a:moveTo>
              <a:arcTo wR="2177183" hR="2177183" stAng="17612514" swAng="1833014"/>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E569FF-14D8-483F-84F6-7928FD8AA034}">
      <dsp:nvSpPr>
        <dsp:cNvPr id="0" name=""/>
        <dsp:cNvSpPr/>
      </dsp:nvSpPr>
      <dsp:spPr>
        <a:xfrm>
          <a:off x="5372101" y="1447796"/>
          <a:ext cx="1674483" cy="1088414"/>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Business Application</a:t>
          </a:r>
          <a:endParaRPr lang="en-US" sz="2100" kern="1200" dirty="0"/>
        </a:p>
      </dsp:txBody>
      <dsp:txXfrm>
        <a:off x="5425233" y="1500928"/>
        <a:ext cx="1568219" cy="982150"/>
      </dsp:txXfrm>
    </dsp:sp>
    <dsp:sp modelId="{3CCECF5F-E012-4FA4-84FC-5D85497417AC}">
      <dsp:nvSpPr>
        <dsp:cNvPr id="0" name=""/>
        <dsp:cNvSpPr/>
      </dsp:nvSpPr>
      <dsp:spPr>
        <a:xfrm>
          <a:off x="1975142" y="415598"/>
          <a:ext cx="4354367" cy="4354367"/>
        </a:xfrm>
        <a:custGeom>
          <a:avLst/>
          <a:gdLst/>
          <a:ahLst/>
          <a:cxnLst/>
          <a:rect l="0" t="0" r="0" b="0"/>
          <a:pathLst>
            <a:path>
              <a:moveTo>
                <a:pt x="4353953" y="2134762"/>
              </a:moveTo>
              <a:arcTo wR="2177183" hR="2177183" stAng="21533013" swAng="2231473"/>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8EB296-52B9-42F8-A886-A0E7DDED50E0}">
      <dsp:nvSpPr>
        <dsp:cNvPr id="0" name=""/>
        <dsp:cNvSpPr/>
      </dsp:nvSpPr>
      <dsp:spPr>
        <a:xfrm>
          <a:off x="4533900" y="3886208"/>
          <a:ext cx="1674483" cy="1088414"/>
        </a:xfrm>
        <a:prstGeom prst="roundRect">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Personal Assessment</a:t>
          </a:r>
          <a:endParaRPr lang="en-US" sz="2100" kern="1200" dirty="0"/>
        </a:p>
      </dsp:txBody>
      <dsp:txXfrm>
        <a:off x="4587032" y="3939340"/>
        <a:ext cx="1568219" cy="982150"/>
      </dsp:txXfrm>
    </dsp:sp>
    <dsp:sp modelId="{4B64C6C0-3230-4823-8B4A-9605BBFCBBA6}">
      <dsp:nvSpPr>
        <dsp:cNvPr id="0" name=""/>
        <dsp:cNvSpPr/>
      </dsp:nvSpPr>
      <dsp:spPr>
        <a:xfrm>
          <a:off x="1747963" y="510525"/>
          <a:ext cx="4354367" cy="4354367"/>
        </a:xfrm>
        <a:custGeom>
          <a:avLst/>
          <a:gdLst/>
          <a:ahLst/>
          <a:cxnLst/>
          <a:rect l="0" t="0" r="0" b="0"/>
          <a:pathLst>
            <a:path>
              <a:moveTo>
                <a:pt x="2778173" y="4269775"/>
              </a:moveTo>
              <a:arcTo wR="2177183" hR="2177183" stAng="4438560" swAng="1258059"/>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85008E-2CA3-4573-8577-F0FDBA3804E0}">
      <dsp:nvSpPr>
        <dsp:cNvPr id="0" name=""/>
        <dsp:cNvSpPr/>
      </dsp:nvSpPr>
      <dsp:spPr>
        <a:xfrm>
          <a:off x="2054991" y="3941505"/>
          <a:ext cx="1674483" cy="1088414"/>
        </a:xfrm>
        <a:prstGeom prst="roundRect">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International Leadership</a:t>
          </a:r>
          <a:endParaRPr lang="en-US" sz="2100" kern="1200" dirty="0"/>
        </a:p>
      </dsp:txBody>
      <dsp:txXfrm>
        <a:off x="2108123" y="3994637"/>
        <a:ext cx="1568219" cy="982150"/>
      </dsp:txXfrm>
    </dsp:sp>
    <dsp:sp modelId="{271553A3-C943-452C-84E2-FB44EABE7FE5}">
      <dsp:nvSpPr>
        <dsp:cNvPr id="0" name=""/>
        <dsp:cNvSpPr/>
      </dsp:nvSpPr>
      <dsp:spPr>
        <a:xfrm>
          <a:off x="1994766" y="547151"/>
          <a:ext cx="4354367" cy="4354367"/>
        </a:xfrm>
        <a:custGeom>
          <a:avLst/>
          <a:gdLst/>
          <a:ahLst/>
          <a:cxnLst/>
          <a:rect l="0" t="0" r="0" b="0"/>
          <a:pathLst>
            <a:path>
              <a:moveTo>
                <a:pt x="364255" y="3382761"/>
              </a:moveTo>
              <a:arcTo wR="2177183" hR="2177183" stAng="8782591" swAng="2198522"/>
            </a:path>
          </a:pathLst>
        </a:custGeom>
        <a:noFill/>
        <a:ln w="100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0069BC-22A7-4D41-953A-C0142627C5B9}">
      <dsp:nvSpPr>
        <dsp:cNvPr id="0" name=""/>
        <dsp:cNvSpPr/>
      </dsp:nvSpPr>
      <dsp:spPr>
        <a:xfrm>
          <a:off x="1264083" y="1507340"/>
          <a:ext cx="1674483" cy="1088414"/>
        </a:xfrm>
        <a:prstGeom prst="roundRect">
          <a:avLst/>
        </a:prstGeom>
        <a:solidFill>
          <a:schemeClr val="accent4"/>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6">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Human Resource Development</a:t>
          </a:r>
          <a:endParaRPr lang="en-US" sz="2100" kern="1200" dirty="0"/>
        </a:p>
      </dsp:txBody>
      <dsp:txXfrm>
        <a:off x="1317215" y="1560472"/>
        <a:ext cx="1568219" cy="982150"/>
      </dsp:txXfrm>
    </dsp:sp>
    <dsp:sp modelId="{8609CA28-B5A5-4BED-A9C1-468A50E1B79D}">
      <dsp:nvSpPr>
        <dsp:cNvPr id="0" name=""/>
        <dsp:cNvSpPr/>
      </dsp:nvSpPr>
      <dsp:spPr>
        <a:xfrm>
          <a:off x="1994766" y="547151"/>
          <a:ext cx="4354367" cy="4354367"/>
        </a:xfrm>
        <a:custGeom>
          <a:avLst/>
          <a:gdLst/>
          <a:ahLst/>
          <a:cxnLst/>
          <a:rect l="0" t="0" r="0" b="0"/>
          <a:pathLst>
            <a:path>
              <a:moveTo>
                <a:pt x="378922" y="949834"/>
              </a:moveTo>
              <a:arcTo wR="2177183" hR="2177183" stAng="12858859" swAng="1964426"/>
            </a:path>
          </a:pathLst>
        </a:custGeom>
        <a:noFill/>
        <a:ln w="100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4153C-701B-49FE-98A3-15DA9C16B6B0}" type="datetimeFigureOut">
              <a:rPr lang="en-US" smtClean="0"/>
              <a:pPr/>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F39AF-A1FE-4036-AD40-0A5074E33C70}" type="slidenum">
              <a:rPr lang="en-US" smtClean="0"/>
              <a:pPr/>
              <a:t>‹#›</a:t>
            </a:fld>
            <a:endParaRPr lang="en-US"/>
          </a:p>
        </p:txBody>
      </p:sp>
    </p:spTree>
    <p:extLst>
      <p:ext uri="{BB962C8B-B14F-4D97-AF65-F5344CB8AC3E}">
        <p14:creationId xmlns:p14="http://schemas.microsoft.com/office/powerpoint/2010/main" val="137641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as-international.org/en/home/suffering-of-bulls-and-horses/bullfighting/peru/" TargetMode="External"/><Relationship Id="rId7" Type="http://schemas.openxmlformats.org/officeDocument/2006/relationships/hyperlink" Target="http://www.cas-international.org/en/home/suffering-of-bulls-and-horses/bullfighting/ecuador/"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cas-international.org/en/home/suffering-of-bulls-and-horses/bullfighting/venezuela/" TargetMode="External"/><Relationship Id="rId5" Type="http://schemas.openxmlformats.org/officeDocument/2006/relationships/hyperlink" Target="http://www.cas-international.org/en/home/suffering-of-bulls-and-horses/bullfighting/mexico/" TargetMode="External"/><Relationship Id="rId4" Type="http://schemas.openxmlformats.org/officeDocument/2006/relationships/hyperlink" Target="http://www.cas-international.org/en/home/suffering-of-bulls-and-horses/bullfighting/colombi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Welcome to the fifth and final module which comprises the expatriate development series on Latin America.</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The discussion</a:t>
            </a:r>
            <a:r>
              <a:rPr lang="en-US" baseline="0" dirty="0" smtClean="0"/>
              <a:t> of topics to avoid will follow the same order as the embrace topics which was:</a:t>
            </a:r>
          </a:p>
          <a:p>
            <a:pPr>
              <a:buNone/>
            </a:pPr>
            <a:r>
              <a:rPr lang="en-US" dirty="0" smtClean="0"/>
              <a:t>Sports</a:t>
            </a:r>
          </a:p>
          <a:p>
            <a:pPr>
              <a:buNone/>
            </a:pPr>
            <a:r>
              <a:rPr lang="en-US" dirty="0" smtClean="0"/>
              <a:t>Politics</a:t>
            </a:r>
          </a:p>
          <a:p>
            <a:pPr>
              <a:buNone/>
            </a:pPr>
            <a:r>
              <a:rPr lang="en-US" dirty="0" smtClean="0"/>
              <a:t>Art</a:t>
            </a:r>
          </a:p>
          <a:p>
            <a:pPr>
              <a:buNone/>
            </a:pPr>
            <a:r>
              <a:rPr lang="en-US" dirty="0" smtClean="0"/>
              <a:t>Religion</a:t>
            </a:r>
          </a:p>
          <a:p>
            <a:pPr>
              <a:buNone/>
            </a:pPr>
            <a:r>
              <a:rPr lang="en-US" dirty="0" smtClean="0"/>
              <a:t>Inter-Cultural</a:t>
            </a:r>
          </a:p>
          <a:p>
            <a:pPr>
              <a:buNone/>
            </a:pPr>
            <a:endParaRPr lang="en-US" dirty="0" smtClean="0"/>
          </a:p>
          <a:p>
            <a:pPr>
              <a:buNone/>
            </a:pPr>
            <a:r>
              <a:rPr lang="en-US" dirty="0" smtClean="0"/>
              <a:t>We will begin with</a:t>
            </a:r>
            <a:r>
              <a:rPr lang="en-US" baseline="0" dirty="0" smtClean="0"/>
              <a:t> sports.</a:t>
            </a:r>
            <a:endParaRPr lang="en-US" dirty="0" smtClean="0"/>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r>
              <a:rPr lang="en-US" b="0" baseline="0" dirty="0" smtClean="0"/>
              <a:t> </a:t>
            </a:r>
            <a:r>
              <a:rPr lang="en-US" dirty="0" smtClean="0"/>
              <a:t>Latin Americans are passionate about their sports, particularly </a:t>
            </a:r>
            <a:r>
              <a:rPr lang="en-US" dirty="0" err="1" smtClean="0"/>
              <a:t>futbol</a:t>
            </a:r>
            <a:r>
              <a:rPr lang="en-US" dirty="0" smtClean="0"/>
              <a:t> (soccer in the U.S.).</a:t>
            </a:r>
          </a:p>
          <a:p>
            <a:endParaRPr lang="en-US" dirty="0" smtClean="0"/>
          </a:p>
          <a:p>
            <a:r>
              <a:rPr lang="en-US" dirty="0" smtClean="0"/>
              <a:t>Entering into</a:t>
            </a:r>
            <a:r>
              <a:rPr lang="en-US" baseline="0" dirty="0" smtClean="0"/>
              <a:t> </a:t>
            </a:r>
            <a:r>
              <a:rPr lang="en-US" dirty="0" smtClean="0"/>
              <a:t>conversations which are focused on a comparison</a:t>
            </a:r>
            <a:r>
              <a:rPr lang="en-US" baseline="0" dirty="0" smtClean="0"/>
              <a:t> of the host countries teams to other countries is not welcome. In fact inviting this comparison where there are strong regional teams to other regional teams will likewise not be welcomed. </a:t>
            </a:r>
          </a:p>
          <a:p>
            <a:endParaRPr lang="en-US" baseline="0" dirty="0" smtClean="0"/>
          </a:p>
          <a:p>
            <a:r>
              <a:rPr lang="en-US" baseline="0" dirty="0" smtClean="0"/>
              <a:t>Additionally, continually entering into conversations about U.S. teams is also not welcome. It is best to show a preference for the local teams and show an interest in their performance. If however your host were to make inquiries about U.S. sports, you should feel welcome to express your thoughts in a brief and open ended manner. This allows for your host to ask for more details and not feel inundated with information. Your response to your host should not result in a comparison between the your team(s) and your hosts favorite teams.</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r>
              <a:rPr lang="en-US" b="0" baseline="0" dirty="0" smtClean="0"/>
              <a:t> </a:t>
            </a:r>
            <a:r>
              <a:rPr lang="en-US" dirty="0" smtClean="0"/>
              <a:t>Taking sides or expressing comparisons to other nations politics is never a good idea in Latin America.</a:t>
            </a:r>
          </a:p>
          <a:p>
            <a:endParaRPr lang="en-US" dirty="0" smtClean="0"/>
          </a:p>
          <a:p>
            <a:r>
              <a:rPr lang="en-US" dirty="0" smtClean="0"/>
              <a:t>It is not to your benefit to place yourself</a:t>
            </a:r>
            <a:r>
              <a:rPr lang="en-US" baseline="0" dirty="0" smtClean="0"/>
              <a:t> in the middle of the political world in Latin America. Political agendas of neighboring countries as well as internal alliances can change quickly. </a:t>
            </a:r>
          </a:p>
          <a:p>
            <a:endParaRPr lang="en-US" baseline="0" dirty="0" smtClean="0"/>
          </a:p>
          <a:p>
            <a:r>
              <a:rPr lang="en-US" baseline="0" dirty="0" smtClean="0"/>
              <a:t>Political conversations should be about engaging in understanding, not about staking out your position. You may find that pressure will be brought to bear to support one party or candidate. You should resist that at all costs. However, should their be a need to profess support due to business with the government or intense internal pressure, always consult with the home office before expressing any support or affiliations.</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While much of the art of Latin America is steeped in the European</a:t>
            </a:r>
            <a:r>
              <a:rPr lang="en-US" baseline="0" dirty="0" smtClean="0"/>
              <a:t> tradition,  each country has its own rich history in the arts. Comparisons to other cultural icons which place the Latin American art tradition in an inferior light is not recommended. Comparisons, to other cultures or countries when in Latin America in general not welcomed. </a:t>
            </a:r>
          </a:p>
          <a:p>
            <a:endParaRPr lang="en-US" baseline="0" dirty="0" smtClean="0"/>
          </a:p>
          <a:p>
            <a:r>
              <a:rPr lang="en-US" baseline="0" dirty="0" smtClean="0"/>
              <a:t>Art should be addressed from a within country experience, expressing appreciation for the gift of the artist.</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Expatriate</a:t>
            </a:r>
            <a:r>
              <a:rPr lang="en-US" baseline="0" dirty="0" smtClean="0"/>
              <a:t> assignments are not the appropriate venue for evangelizing. Seeking information to learn about religious history and exploring religious sites is welcome.  Proselytizing is not. The Catholic and indigenous religious orientations are strong and proudly engaged. Missionaries and evangelists should be left with the responsibility to generate support for other faith traditions.</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While there are rich indigenous</a:t>
            </a:r>
            <a:r>
              <a:rPr lang="en-US" baseline="0" dirty="0" smtClean="0"/>
              <a:t> histories throughout Latin America, there are also difficult and sometimes strained histories which require sensitivity. </a:t>
            </a:r>
          </a:p>
          <a:p>
            <a:endParaRPr lang="en-US" baseline="0" dirty="0" smtClean="0"/>
          </a:p>
          <a:p>
            <a:r>
              <a:rPr lang="en-US" baseline="0" dirty="0" smtClean="0"/>
              <a:t>Not unlike the history in the US with Native American populations, which often require a nuanced discussion and sensitivity to culturally based points of view.</a:t>
            </a:r>
          </a:p>
          <a:p>
            <a:endParaRPr lang="en-US" baseline="0" dirty="0" smtClean="0"/>
          </a:p>
          <a:p>
            <a:r>
              <a:rPr lang="en-US" baseline="0" dirty="0" smtClean="0"/>
              <a:t>Therefore it is best to seek information about these relationships. Do not place yourself in the position trying to compare the host countries history to that of the U.S.  Do not try to explain the past or attempt to compensate for historical issues. </a:t>
            </a:r>
          </a:p>
          <a:p>
            <a:endParaRPr lang="en-US" baseline="0" dirty="0" smtClean="0"/>
          </a:p>
          <a:p>
            <a:r>
              <a:rPr lang="en-US" baseline="0" dirty="0" smtClean="0"/>
              <a:t>This is of course assuming that your goal as a representative of your firm is not to make those changes. If your company as a form of corporate social responsibility seeks to aid indigenous populations, than reference to your home countries struggles as a foundation for seeking change may be beneficial. However, whatever changes or aid is being offered they should be given as a response to a request from within the host country. In no case should the offer to help institute change be solely from a U.S. initiative.</a:t>
            </a:r>
          </a:p>
          <a:p>
            <a:endParaRPr lang="en-US" baseline="0" dirty="0" smtClean="0"/>
          </a:p>
          <a:p>
            <a:r>
              <a:rPr lang="en-US" baseline="0" dirty="0" smtClean="0"/>
              <a:t>The next series of screens will help to familiarize you with symbols and signage which are common throughout Latin America.</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The preparation</a:t>
            </a:r>
            <a:r>
              <a:rPr lang="en-US" baseline="0" dirty="0" smtClean="0"/>
              <a:t>s for your assignment include: </a:t>
            </a:r>
          </a:p>
          <a:p>
            <a:pPr>
              <a:buNone/>
            </a:pPr>
            <a:r>
              <a:rPr lang="en-US" dirty="0" smtClean="0"/>
              <a:t>Financial Planning</a:t>
            </a:r>
          </a:p>
          <a:p>
            <a:pPr>
              <a:buNone/>
            </a:pPr>
            <a:r>
              <a:rPr lang="en-US" dirty="0" smtClean="0"/>
              <a:t>Corporate Contact Planning</a:t>
            </a:r>
          </a:p>
          <a:p>
            <a:pPr>
              <a:buNone/>
            </a:pPr>
            <a:r>
              <a:rPr lang="en-US" dirty="0" smtClean="0"/>
              <a:t>Personal Connections</a:t>
            </a:r>
          </a:p>
          <a:p>
            <a:pPr>
              <a:buNone/>
            </a:pPr>
            <a:r>
              <a:rPr lang="en-US" dirty="0" smtClean="0"/>
              <a:t>Contractual Obligations</a:t>
            </a:r>
          </a:p>
          <a:p>
            <a:pPr>
              <a:buNone/>
            </a:pPr>
            <a:r>
              <a:rPr lang="en-US" dirty="0" smtClean="0"/>
              <a:t>Language Skills</a:t>
            </a:r>
          </a:p>
          <a:p>
            <a:pPr>
              <a:buNone/>
            </a:pPr>
            <a:r>
              <a:rPr lang="en-US" dirty="0" smtClean="0"/>
              <a:t>Food and Culture Experimentation</a:t>
            </a:r>
          </a:p>
          <a:p>
            <a:pPr>
              <a:buNone/>
            </a:pPr>
            <a:r>
              <a:rPr lang="en-US" dirty="0" smtClean="0"/>
              <a:t>Family Planning</a:t>
            </a:r>
          </a:p>
          <a:p>
            <a:pPr>
              <a:buNone/>
            </a:pPr>
            <a:endParaRPr lang="en-US" dirty="0" smtClean="0"/>
          </a:p>
          <a:p>
            <a:pPr>
              <a:buNone/>
            </a:pPr>
            <a:r>
              <a:rPr lang="en-US" dirty="0" smtClean="0"/>
              <a:t>We will begin with financial planning.</a:t>
            </a:r>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Prior to your assignment,</a:t>
            </a:r>
            <a:r>
              <a:rPr lang="en-US" baseline="0" dirty="0" smtClean="0"/>
              <a:t> b</a:t>
            </a:r>
            <a:r>
              <a:rPr lang="en-US" dirty="0" smtClean="0"/>
              <a:t>e sure that</a:t>
            </a:r>
            <a:r>
              <a:rPr lang="en-US" baseline="0" dirty="0" smtClean="0"/>
              <a:t> you meet with Human Resource and/or a financial and/or insurance advisor to discuss the impact of the assignment on your home. Depending on the arrangements for your family and the assignment your home may need to be rented, sold or regularly </a:t>
            </a:r>
            <a:r>
              <a:rPr lang="en-US" baseline="0" dirty="0" err="1" smtClean="0"/>
              <a:t>maintenanced</a:t>
            </a:r>
            <a:r>
              <a:rPr lang="en-US" baseline="0" dirty="0" smtClean="0"/>
              <a:t> in your absence. Your decision regarding your home will impact the type of insurance you will need for this asset. </a:t>
            </a:r>
          </a:p>
          <a:p>
            <a:endParaRPr lang="en-US" baseline="0" dirty="0" smtClean="0"/>
          </a:p>
          <a:p>
            <a:r>
              <a:rPr lang="en-US" baseline="0" dirty="0" smtClean="0"/>
              <a:t>Similar to your home your automobile, boat, etc. may also require selling or storage. Again your decision will impact the insurance you need for this asset.</a:t>
            </a:r>
          </a:p>
          <a:p>
            <a:endParaRPr lang="en-US" baseline="0" dirty="0" smtClean="0"/>
          </a:p>
          <a:p>
            <a:r>
              <a:rPr lang="en-US" baseline="0" dirty="0" smtClean="0"/>
              <a:t>Some expatriates may wish to engage additional insurance related to life and health while on assignment for themselves as well as family members. Discuss this as well with an advisor of HR.</a:t>
            </a:r>
          </a:p>
          <a:p>
            <a:endParaRPr lang="en-US" baseline="0" dirty="0" smtClean="0"/>
          </a:p>
          <a:p>
            <a:r>
              <a:rPr lang="en-US" baseline="0" dirty="0" smtClean="0"/>
              <a:t>Next we will discuss your plans for contact with the home office.</a:t>
            </a:r>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Expatriates should be assigned or request</a:t>
            </a:r>
            <a:r>
              <a:rPr lang="en-US" baseline="0" dirty="0" smtClean="0"/>
              <a:t> to have an individual with which to interact in Human Resources for the duration of the assignment. This allows for ready access and the chance to build a rapport with your representative. This person should be well versed in international assignments.</a:t>
            </a:r>
          </a:p>
          <a:p>
            <a:endParaRPr lang="en-US" baseline="0" dirty="0" smtClean="0"/>
          </a:p>
          <a:p>
            <a:r>
              <a:rPr lang="en-US" baseline="0" dirty="0" smtClean="0"/>
              <a:t>Within or across departments if your position is integrative, you should develop contacts with people who can keep you abreast of happenings at the corporate office. Your assignment at some point will end and, you will likely return to the corporate office. You should be up to speed on the events in your absence so you are prepared to contribute upon your return. These contacts need not be of a management level. Often if you have a good relationship with an executive assistant or secretary you can get more and better information. Do not rely simply on email, keep the relationship grounded in actual conversation. In addition to phones, internet based option like SKYPE can be of assistance offering not only voice but video.</a:t>
            </a:r>
          </a:p>
          <a:p>
            <a:endParaRPr lang="en-US" dirty="0" smtClean="0"/>
          </a:p>
          <a:p>
            <a:r>
              <a:rPr lang="en-US" dirty="0" smtClean="0"/>
              <a:t>Establishing</a:t>
            </a:r>
            <a:r>
              <a:rPr lang="en-US" baseline="0" dirty="0" smtClean="0"/>
              <a:t> a contact within the executive ranks is beneficial for any expatriate. You would have someone you could seek advice from for complications which may arise, as well as discuss your successes. Further, it helps to keep you in the mind of executives who may have a hand in placing you upon your return. This type of relationship requires time. If you have not had regular access to a senior executive, establish the relationship with the executive you have had regular contact with. </a:t>
            </a:r>
          </a:p>
          <a:p>
            <a:endParaRPr lang="en-US" baseline="0" dirty="0" smtClean="0"/>
          </a:p>
          <a:p>
            <a:r>
              <a:rPr lang="en-US" baseline="0" dirty="0" smtClean="0"/>
              <a:t>Next we will examine personal contacts.</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Maintaining personal</a:t>
            </a:r>
            <a:r>
              <a:rPr lang="en-US" baseline="0" dirty="0" smtClean="0"/>
              <a:t> relations is easier today and much less expensive than in years past, through the use of the internet. Using social media tools like </a:t>
            </a:r>
            <a:r>
              <a:rPr lang="en-US" baseline="0" dirty="0" err="1" smtClean="0"/>
              <a:t>Facebook</a:t>
            </a:r>
            <a:r>
              <a:rPr lang="en-US" baseline="0" dirty="0" smtClean="0"/>
              <a:t>, </a:t>
            </a:r>
            <a:r>
              <a:rPr lang="en-US" baseline="0" dirty="0" err="1" smtClean="0"/>
              <a:t>Linkedin</a:t>
            </a:r>
            <a:r>
              <a:rPr lang="en-US" baseline="0" dirty="0" smtClean="0"/>
              <a:t> etc. you have the opportunity to stay in touch with many family, friends and associates. Additionally, you can host your own web site or blog which is also helpful. In many cases you can develop both for little to no cost. This allows for even more communication between you and others.</a:t>
            </a:r>
          </a:p>
          <a:p>
            <a:endParaRPr lang="en-US" baseline="0" dirty="0" smtClean="0"/>
          </a:p>
          <a:p>
            <a:r>
              <a:rPr lang="en-US" baseline="0" dirty="0" smtClean="0"/>
              <a:t>Skype and </a:t>
            </a:r>
            <a:r>
              <a:rPr lang="en-US" baseline="0" dirty="0" err="1" smtClean="0"/>
              <a:t>google</a:t>
            </a:r>
            <a:r>
              <a:rPr lang="en-US" baseline="0" dirty="0" smtClean="0"/>
              <a:t> talk are also tools that allow for video and phone connections which in many cases are free across the internet. Again allowing you to maintain contact with many family, friends and associates.</a:t>
            </a:r>
          </a:p>
          <a:p>
            <a:endParaRPr lang="en-US" baseline="0" dirty="0" smtClean="0"/>
          </a:p>
          <a:p>
            <a:r>
              <a:rPr lang="en-US" baseline="0" dirty="0" smtClean="0"/>
              <a:t>Remember that the internet is available to all. Do not share information about your assignment over the internet. That type of information should be through work  secure means. Should you wish to discuss some of your work related dealings look into password protection added to your website or blog to maintain confidentiality.</a:t>
            </a:r>
          </a:p>
          <a:p>
            <a:endParaRPr lang="en-US" baseline="0" dirty="0" smtClean="0"/>
          </a:p>
          <a:p>
            <a:r>
              <a:rPr lang="en-US" baseline="0" dirty="0" smtClean="0"/>
              <a:t>Next we review your contractual obligations while on assignment.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baseline="0" dirty="0" smtClean="0"/>
              <a:t>For this module we will review various aspects which the expatriate should consider for their </a:t>
            </a:r>
            <a:r>
              <a:rPr lang="en-US" b="1" baseline="0" dirty="0" smtClean="0"/>
              <a:t>Personal Development</a:t>
            </a:r>
            <a:r>
              <a:rPr lang="en-US" baseline="0" dirty="0" smtClean="0"/>
              <a:t>, before undertaking their assignment. Personal development examines language and a variety of social and cultural aspects unique to the countries of Latin America.</a:t>
            </a:r>
          </a:p>
        </p:txBody>
      </p:sp>
      <p:sp>
        <p:nvSpPr>
          <p:cNvPr id="4" name="Slide Number Placeholder 3"/>
          <p:cNvSpPr>
            <a:spLocks noGrp="1"/>
          </p:cNvSpPr>
          <p:nvPr>
            <p:ph type="sldNum" sz="quarter" idx="10"/>
          </p:nvPr>
        </p:nvSpPr>
        <p:spPr/>
        <p:txBody>
          <a:bodyPr/>
          <a:lstStyle/>
          <a:p>
            <a:fld id="{D1E8000A-C2A4-4128-B091-D55B8198CDA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Be sure to review any obligations</a:t>
            </a:r>
            <a:r>
              <a:rPr lang="en-US" baseline="0" dirty="0" smtClean="0"/>
              <a:t> which are binding regarding your employment. Staying longer or returning early from an assignment can often cause legal and financial issues between you and your firm. Performance on the assignment may also have consequences which are pre-determined. </a:t>
            </a:r>
          </a:p>
          <a:p>
            <a:endParaRPr lang="en-US" baseline="0" dirty="0" smtClean="0"/>
          </a:p>
          <a:p>
            <a:r>
              <a:rPr lang="en-US" baseline="0" dirty="0" smtClean="0"/>
              <a:t>Financial incentives may be tied to benchmark goals which will need to be followed and achieved. </a:t>
            </a:r>
          </a:p>
          <a:p>
            <a:endParaRPr lang="en-US" baseline="0" dirty="0" smtClean="0"/>
          </a:p>
          <a:p>
            <a:r>
              <a:rPr lang="en-US" baseline="0" dirty="0" smtClean="0"/>
              <a:t>Review allowances which are firm provided. Make sure you are aware if you are making decisions which cause you to supplement the corporate financial allowance. As well, review how allowances are dispensed, and if unused allowances need to be returned. Finally review all of the documentation which may be required associated with the allowances. Be sure to maintain an accurate file of all of the necessary paperwork.</a:t>
            </a:r>
          </a:p>
          <a:p>
            <a:endParaRPr lang="en-US" baseline="0" dirty="0" smtClean="0"/>
          </a:p>
          <a:p>
            <a:r>
              <a:rPr lang="en-US" baseline="0" dirty="0" smtClean="0"/>
              <a:t>Personal obligations are often not removed because you have been sent on assignment. Gym memberships, storage units, lease breakage, early car lease return, clubs and membership dues and fees, may all require fees or significant penalties to break. First you should check to see if any obligation has the opportunity to go dormant until you return which may avoid both fees and penalties. Also check with your Human Resource department and see which if any of these obligation fees or penalties can be covered by the firm. Be sure as well to maintain any documentation to support reimbursement.</a:t>
            </a:r>
          </a:p>
          <a:p>
            <a:endParaRPr lang="en-US" baseline="0" dirty="0" smtClean="0"/>
          </a:p>
          <a:p>
            <a:r>
              <a:rPr lang="en-US" baseline="0" dirty="0" smtClean="0"/>
              <a:t>Next we will review language skills.</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Prior to your assignment it would benefit you to assess your</a:t>
            </a:r>
            <a:r>
              <a:rPr lang="en-US" baseline="0" dirty="0" smtClean="0"/>
              <a:t> language skills associated with the host country. </a:t>
            </a:r>
          </a:p>
          <a:p>
            <a:endParaRPr lang="en-US" baseline="0" dirty="0" smtClean="0"/>
          </a:p>
          <a:p>
            <a:r>
              <a:rPr lang="en-US" baseline="0" dirty="0" smtClean="0"/>
              <a:t>If your skills are insufficient look for methods to improve. Often companies, like the military, have a recommended language program. In a short period of time you can gain a cursory understanding of and ability to use words or phrases. Further, these programs can introduce words to you that will become more familiar with time. Critical to your assignment even if the country readily speaks English is to learn the appropriate greetings, please, thank you and requests for assistance for the language of your assignment. A small amount of effort can yield big benefits.</a:t>
            </a:r>
          </a:p>
          <a:p>
            <a:endParaRPr lang="en-US" baseline="0" dirty="0" smtClean="0"/>
          </a:p>
          <a:p>
            <a:r>
              <a:rPr lang="en-US" baseline="0" dirty="0" smtClean="0"/>
              <a:t>Next we explore food and culture.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It is often a good idea to familiarize yourself</a:t>
            </a:r>
            <a:r>
              <a:rPr lang="en-US" baseline="0" dirty="0" smtClean="0"/>
              <a:t> with the food and culture of the country you are to visit. In the U.S. it is possible to find many examples of Latin cuisine for you to try. Additionally, many web sites including those of the host country, offer Latin food recipes which you could make at home to try. Particularly worth exploring are the “national” dishes and condiments. This will also help you in a dinner setting by being able to find a popular menu item with which you are familiar.</a:t>
            </a:r>
          </a:p>
          <a:p>
            <a:endParaRPr lang="en-US" baseline="0" dirty="0" smtClean="0"/>
          </a:p>
          <a:p>
            <a:r>
              <a:rPr lang="en-US" baseline="0" dirty="0" smtClean="0"/>
              <a:t>It is also recommended to visit a library, museum or web sites to gather cultural information for your assignment. This type of preparation will give you an appreciation for the style, colors, humor and speech rhythms of the assignment country. Further it gives you the ability to speak with confidence on some cultural issues and provides a foundation for further learning.</a:t>
            </a:r>
          </a:p>
          <a:p>
            <a:endParaRPr lang="en-US" baseline="0" dirty="0" smtClean="0"/>
          </a:p>
          <a:p>
            <a:r>
              <a:rPr lang="en-US" dirty="0" smtClean="0"/>
              <a:t>Next we will examine planning for you family.</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The preparations</a:t>
            </a:r>
            <a:r>
              <a:rPr lang="en-US" baseline="0" dirty="0" smtClean="0"/>
              <a:t> you are making for your assignment do not occur in a vacuum. Your family even if they are not going on the assignment should be involved in your preparations. This will help get them comfortable with your new life situation and give them a reference point when you are communicating from abroad. If they are not travelling with you, be sure to set up communication with them as we described earlier. Bear in mind that your location may be on a significantly different time zone which requires planning for communication.</a:t>
            </a:r>
          </a:p>
          <a:p>
            <a:endParaRPr lang="en-US" baseline="0" dirty="0" smtClean="0"/>
          </a:p>
          <a:p>
            <a:r>
              <a:rPr lang="en-US" baseline="0" dirty="0" smtClean="0"/>
              <a:t>Additionally, if they are staying at home, you will need to speak with Human Resources regarding adjustments in salary or allowances to avoid unanticipated financial burdens caused by your assignment for your family.</a:t>
            </a:r>
          </a:p>
          <a:p>
            <a:endParaRPr lang="en-US" baseline="0" dirty="0" smtClean="0"/>
          </a:p>
          <a:p>
            <a:r>
              <a:rPr lang="en-US" baseline="0" dirty="0" smtClean="0"/>
              <a:t>Should your family be joining you, then involving them in all the preparatory work will be as valuable to them as to you. In fact food and language, as they will be more involved with these on a regular basis, may be in fact more important for them. You may also find that your children should you have them can be extremely helpful with language as they are generally quicker at picking up new language skills.</a:t>
            </a:r>
          </a:p>
          <a:p>
            <a:endParaRPr lang="en-US" baseline="0" dirty="0" smtClean="0"/>
          </a:p>
          <a:p>
            <a:r>
              <a:rPr lang="en-US" baseline="0" dirty="0" smtClean="0"/>
              <a:t>Next we will examine what you should prepare for while on assignment.</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While on your</a:t>
            </a:r>
            <a:r>
              <a:rPr lang="en-US" baseline="0" dirty="0" smtClean="0"/>
              <a:t> assignment you will want to try to be involved in:</a:t>
            </a:r>
          </a:p>
          <a:p>
            <a:pPr>
              <a:buNone/>
            </a:pPr>
            <a:r>
              <a:rPr lang="en-US" dirty="0" smtClean="0"/>
              <a:t>Network Maintenance</a:t>
            </a:r>
          </a:p>
          <a:p>
            <a:pPr>
              <a:buNone/>
            </a:pPr>
            <a:r>
              <a:rPr lang="en-US" dirty="0" smtClean="0"/>
              <a:t>Network Development</a:t>
            </a:r>
          </a:p>
          <a:p>
            <a:pPr>
              <a:buNone/>
            </a:pPr>
            <a:r>
              <a:rPr lang="en-US" dirty="0" smtClean="0"/>
              <a:t>Family Engagement</a:t>
            </a:r>
          </a:p>
          <a:p>
            <a:pPr>
              <a:buNone/>
            </a:pPr>
            <a:endParaRPr lang="en-US" dirty="0" smtClean="0"/>
          </a:p>
          <a:p>
            <a:pPr>
              <a:buNone/>
            </a:pPr>
            <a:r>
              <a:rPr lang="en-US" dirty="0" smtClean="0"/>
              <a:t>These will all be beneficial</a:t>
            </a:r>
            <a:r>
              <a:rPr lang="en-US" baseline="0" dirty="0" smtClean="0"/>
              <a:t> to you while on assignment and beyond.</a:t>
            </a:r>
          </a:p>
          <a:p>
            <a:pPr>
              <a:buNone/>
            </a:pPr>
            <a:endParaRPr lang="en-US" baseline="0" dirty="0" smtClean="0"/>
          </a:p>
          <a:p>
            <a:pPr>
              <a:buNone/>
            </a:pPr>
            <a:r>
              <a:rPr lang="en-US" baseline="0" dirty="0" smtClean="0"/>
              <a:t>First we will examine network maintenance.</a:t>
            </a:r>
            <a:endParaRPr lang="en-US" dirty="0" smtClean="0"/>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While on assignment you will need to plan time to work on maintaining</a:t>
            </a:r>
            <a:r>
              <a:rPr lang="en-US" baseline="0" dirty="0" smtClean="0"/>
              <a:t> not only your professional but your personal network. You will be returning at some point and will want to pick up where you left off. </a:t>
            </a:r>
          </a:p>
          <a:p>
            <a:endParaRPr lang="en-US" baseline="0" dirty="0" smtClean="0"/>
          </a:p>
          <a:p>
            <a:r>
              <a:rPr lang="en-US" baseline="0" dirty="0" smtClean="0"/>
              <a:t>Both of these networks offer tremendous support and assistance while on your assignment. They will not take care of themselves so you will need to invest the time necessary to maintain contact both in your professional and personal arena’s.</a:t>
            </a:r>
          </a:p>
          <a:p>
            <a:endParaRPr lang="en-US" baseline="0" dirty="0" smtClean="0"/>
          </a:p>
          <a:p>
            <a:r>
              <a:rPr lang="en-US" baseline="0" dirty="0" smtClean="0"/>
              <a:t>Using all the internet based tools described earlier, plus traditional phone and mail you can successfully maintain association with work and friends. </a:t>
            </a:r>
          </a:p>
          <a:p>
            <a:endParaRPr lang="en-US" baseline="0" dirty="0" smtClean="0"/>
          </a:p>
          <a:p>
            <a:r>
              <a:rPr lang="en-US" baseline="0" dirty="0" smtClean="0"/>
              <a:t>You will also find that maintaining these relationships helps to reduce the sense of isolation which can often be associated with an expatriate assignment.</a:t>
            </a:r>
          </a:p>
          <a:p>
            <a:endParaRPr lang="en-US" baseline="0" dirty="0" smtClean="0"/>
          </a:p>
          <a:p>
            <a:r>
              <a:rPr lang="en-US" baseline="0" dirty="0" smtClean="0"/>
              <a:t>Next we examine developing of new networks. </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You will want to develop a new and robust</a:t>
            </a:r>
            <a:r>
              <a:rPr lang="en-US" baseline="0" dirty="0" smtClean="0"/>
              <a:t> network of professional and personal contacts associated with your assignment, which you will want to maintain after your assignment is completed. The contacts you make while on assignment can be valuable to you throughout the balance of your career and your personal life. </a:t>
            </a:r>
          </a:p>
          <a:p>
            <a:endParaRPr lang="en-US" baseline="0" dirty="0" smtClean="0"/>
          </a:p>
          <a:p>
            <a:r>
              <a:rPr lang="en-US" baseline="0" dirty="0" smtClean="0"/>
              <a:t>These contacts may reenter your world as they change their assignments and as companies become more integrated. Furthermore, you may find yourself back on another assignment and these contacts would make for a much smoother transition. </a:t>
            </a:r>
          </a:p>
          <a:p>
            <a:endParaRPr lang="en-US" baseline="0" dirty="0" smtClean="0"/>
          </a:p>
          <a:p>
            <a:r>
              <a:rPr lang="en-US" baseline="0" dirty="0" smtClean="0"/>
              <a:t>The time you take to generate strong networking relationships with associates from the host country is extremely well spent. These networks can often be some of the most valuable “take </a:t>
            </a:r>
            <a:r>
              <a:rPr lang="en-US" baseline="0" dirty="0" err="1" smtClean="0"/>
              <a:t>aways</a:t>
            </a:r>
            <a:r>
              <a:rPr lang="en-US" baseline="0" dirty="0" smtClean="0"/>
              <a:t>” you can have from your assignment.</a:t>
            </a:r>
          </a:p>
          <a:p>
            <a:endParaRPr lang="en-US" baseline="0" dirty="0" smtClean="0"/>
          </a:p>
          <a:p>
            <a:r>
              <a:rPr lang="en-US" baseline="0" dirty="0" smtClean="0"/>
              <a:t>The final area we will explore is engaging the family in the new environment.</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While on assignment you will want to have either a)</a:t>
            </a:r>
            <a:r>
              <a:rPr lang="en-US" baseline="0" dirty="0" smtClean="0"/>
              <a:t> </a:t>
            </a:r>
            <a:r>
              <a:rPr lang="en-US" dirty="0" smtClean="0"/>
              <a:t>plans to</a:t>
            </a:r>
            <a:r>
              <a:rPr lang="en-US" baseline="0" dirty="0" smtClean="0"/>
              <a:t> keep the family occupied in your absence or b) plans to engage with them in the new environment. </a:t>
            </a:r>
          </a:p>
          <a:p>
            <a:endParaRPr lang="en-US" baseline="0" dirty="0" smtClean="0"/>
          </a:p>
          <a:p>
            <a:r>
              <a:rPr lang="en-US" baseline="0" dirty="0" smtClean="0"/>
              <a:t>In the case that your family will not be on assignment with you, you will need to provide as much stability as possible in your absence. Keeping their home life as stable as possible provides a sense of security for them while you are away. Involving them as much as possible in you life while on assignment can give them a sense of the adventure that you are on. In combination, these help to build a feeling of togetherness even though you are separated.</a:t>
            </a:r>
          </a:p>
          <a:p>
            <a:endParaRPr lang="en-US" baseline="0" dirty="0" smtClean="0"/>
          </a:p>
          <a:p>
            <a:r>
              <a:rPr lang="en-US" baseline="0" dirty="0" smtClean="0"/>
              <a:t>If on the other hand your family will be joining you on your assignment you will want to provide as much stimulation as possible. Working in advance on plans for trips and social events can help them appreciate their new albeit temporary home. Seek out local advice on festivals and holidays as well as vacation, cultural and historic sites to visit. While on the assignment you will have the opportunity to truly embrace the culture of your new home.</a:t>
            </a:r>
          </a:p>
          <a:p>
            <a:endParaRPr lang="en-US" baseline="0" dirty="0" smtClean="0"/>
          </a:p>
          <a:p>
            <a:r>
              <a:rPr lang="en-US" baseline="0" dirty="0" smtClean="0"/>
              <a:t>Additionally, your company may allow for return trips to the states while on assignment. Planning for those trips should begin early providing an anchor point for contact back home. The timing can alter, but the plan itself often provides comfort to those who are unsure about living in the host country.</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This concludes the Expatriate Development Series for Latin America.</a:t>
            </a:r>
          </a:p>
          <a:p>
            <a:endParaRPr lang="en-US" b="0" baseline="0" dirty="0" smtClean="0"/>
          </a:p>
          <a:p>
            <a:r>
              <a:rPr lang="en-US" b="0" baseline="0" dirty="0" smtClean="0"/>
              <a:t>We hope you found this valuable in preparing you for your assignment. </a:t>
            </a:r>
          </a:p>
          <a:p>
            <a:endParaRPr lang="en-US" b="0" baseline="0" dirty="0" smtClean="0"/>
          </a:p>
          <a:p>
            <a:r>
              <a:rPr lang="en-US" b="0" baseline="0" dirty="0" smtClean="0"/>
              <a:t>This presentation is available to you for your review should you require a refresh.</a:t>
            </a:r>
          </a:p>
          <a:p>
            <a:endParaRPr lang="en-US" b="0" baseline="0" dirty="0" smtClean="0"/>
          </a:p>
          <a:p>
            <a:r>
              <a:rPr lang="en-US" b="0" baseline="0" dirty="0" smtClean="0"/>
              <a:t>Thank you for your participation in the Expatriate Development Series for Latin America.</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Script: </a:t>
            </a:r>
            <a:r>
              <a:rPr lang="en-US" b="0" dirty="0" smtClean="0"/>
              <a:t>Throughout this module we will examine the following area’s related to Personal development</a:t>
            </a:r>
            <a:r>
              <a:rPr lang="en-US" b="0" baseline="0" dirty="0" smtClean="0"/>
              <a:t> in the international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These topics will be arranged as follows: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a:buFont typeface="Arial" pitchFamily="34" charset="0"/>
              <a:buChar char="•"/>
            </a:pPr>
            <a:r>
              <a:rPr lang="en-US" sz="1200" dirty="0" smtClean="0">
                <a:solidFill>
                  <a:schemeClr val="bg1"/>
                </a:solidFill>
              </a:rPr>
              <a:t>Language</a:t>
            </a:r>
          </a:p>
          <a:p>
            <a:pPr>
              <a:buFont typeface="Arial" pitchFamily="34" charset="0"/>
              <a:buChar char="•"/>
            </a:pPr>
            <a:r>
              <a:rPr lang="en-US" sz="1200" dirty="0" smtClean="0">
                <a:solidFill>
                  <a:schemeClr val="bg1"/>
                </a:solidFill>
              </a:rPr>
              <a:t>Topics: Which you should Embrace and Avoid while on assignment</a:t>
            </a:r>
          </a:p>
          <a:p>
            <a:pPr>
              <a:buFont typeface="Arial" pitchFamily="34" charset="0"/>
              <a:buChar char="•"/>
            </a:pPr>
            <a:r>
              <a:rPr lang="en-US" sz="1200" dirty="0" smtClean="0">
                <a:solidFill>
                  <a:schemeClr val="bg1"/>
                </a:solidFill>
              </a:rPr>
              <a:t>Words, Symbols and Their Meanings</a:t>
            </a:r>
          </a:p>
          <a:p>
            <a:pPr>
              <a:buFont typeface="Arial" pitchFamily="34" charset="0"/>
              <a:buChar char="•"/>
            </a:pPr>
            <a:r>
              <a:rPr lang="en-US" sz="1200" dirty="0" smtClean="0">
                <a:solidFill>
                  <a:schemeClr val="bg1"/>
                </a:solidFill>
              </a:rPr>
              <a:t>Things to do in Preparation for you</a:t>
            </a:r>
            <a:r>
              <a:rPr lang="en-US" sz="1200" baseline="0" dirty="0" smtClean="0">
                <a:solidFill>
                  <a:schemeClr val="bg1"/>
                </a:solidFill>
              </a:rPr>
              <a:t>r </a:t>
            </a:r>
            <a:r>
              <a:rPr lang="en-US" sz="1200" dirty="0" smtClean="0">
                <a:solidFill>
                  <a:schemeClr val="bg1"/>
                </a:solidFill>
              </a:rPr>
              <a:t>Assignment</a:t>
            </a:r>
          </a:p>
          <a:p>
            <a:pPr>
              <a:buFont typeface="Arial" pitchFamily="34" charset="0"/>
              <a:buNone/>
            </a:pPr>
            <a:r>
              <a:rPr lang="en-US" sz="1200" dirty="0" smtClean="0">
                <a:solidFill>
                  <a:schemeClr val="bg1"/>
                </a:solidFill>
              </a:rPr>
              <a:t>and</a:t>
            </a:r>
          </a:p>
          <a:p>
            <a:pPr>
              <a:buFont typeface="Arial" pitchFamily="34" charset="0"/>
              <a:buChar char="•"/>
            </a:pPr>
            <a:r>
              <a:rPr lang="en-US" sz="1200" dirty="0" smtClean="0">
                <a:solidFill>
                  <a:schemeClr val="bg1"/>
                </a:solidFill>
              </a:rPr>
              <a:t> Things to be prepared for, While on Assignment</a:t>
            </a:r>
          </a:p>
          <a:p>
            <a:pPr>
              <a:buFont typeface="Arial" pitchFamily="34" charset="0"/>
              <a:buChar char="•"/>
            </a:pPr>
            <a:endParaRPr lang="en-US" sz="1200" dirty="0" smtClean="0">
              <a:solidFill>
                <a:schemeClr val="bg1"/>
              </a:solidFill>
            </a:endParaRPr>
          </a:p>
          <a:p>
            <a:pPr>
              <a:buFont typeface="Arial" pitchFamily="34" charset="0"/>
              <a:buNone/>
            </a:pPr>
            <a:r>
              <a:rPr lang="en-US" sz="1200" dirty="0" smtClean="0">
                <a:solidFill>
                  <a:schemeClr val="bg1"/>
                </a:solidFill>
              </a:rPr>
              <a:t>We will begin with language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D1E8000A-C2A4-4128-B091-D55B8198CDA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0" baseline="0" dirty="0" smtClean="0"/>
              <a:t> </a:t>
            </a:r>
            <a:r>
              <a:rPr lang="en-US" dirty="0" smtClean="0"/>
              <a:t>Within each of these topics; </a:t>
            </a:r>
          </a:p>
          <a:p>
            <a:pPr>
              <a:buNone/>
            </a:pPr>
            <a:r>
              <a:rPr lang="en-US" dirty="0" smtClean="0"/>
              <a:t>Sports</a:t>
            </a:r>
          </a:p>
          <a:p>
            <a:pPr>
              <a:buNone/>
            </a:pPr>
            <a:r>
              <a:rPr lang="en-US" dirty="0" smtClean="0"/>
              <a:t>Politics</a:t>
            </a:r>
          </a:p>
          <a:p>
            <a:pPr>
              <a:buNone/>
            </a:pPr>
            <a:r>
              <a:rPr lang="en-US" dirty="0" smtClean="0"/>
              <a:t>Art</a:t>
            </a:r>
          </a:p>
          <a:p>
            <a:pPr>
              <a:buNone/>
            </a:pPr>
            <a:r>
              <a:rPr lang="en-US" dirty="0" smtClean="0"/>
              <a:t>Religion</a:t>
            </a:r>
          </a:p>
          <a:p>
            <a:pPr>
              <a:buNone/>
            </a:pPr>
            <a:r>
              <a:rPr lang="en-US" dirty="0" smtClean="0"/>
              <a:t>Inter-Cultural</a:t>
            </a:r>
          </a:p>
          <a:p>
            <a:pPr>
              <a:buNone/>
            </a:pPr>
            <a:endParaRPr lang="en-US" dirty="0" smtClean="0"/>
          </a:p>
          <a:p>
            <a:pPr>
              <a:buNone/>
            </a:pPr>
            <a:r>
              <a:rPr lang="en-US" dirty="0" smtClean="0"/>
              <a:t>There are</a:t>
            </a:r>
            <a:r>
              <a:rPr lang="en-US" baseline="0" dirty="0" smtClean="0"/>
              <a:t> subjects which should be embraced and others which should be avoided. </a:t>
            </a:r>
          </a:p>
          <a:p>
            <a:pPr>
              <a:buNone/>
            </a:pPr>
            <a:endParaRPr lang="en-US" baseline="0" dirty="0" smtClean="0"/>
          </a:p>
          <a:p>
            <a:pPr>
              <a:buNone/>
            </a:pPr>
            <a:r>
              <a:rPr lang="en-US" baseline="0" dirty="0" smtClean="0"/>
              <a:t>First we will examine those which should be embraced</a:t>
            </a:r>
          </a:p>
          <a:p>
            <a:pPr>
              <a:buNone/>
            </a:pPr>
            <a:endParaRPr lang="en-US" baseline="0" dirty="0" smtClean="0"/>
          </a:p>
          <a:p>
            <a:pPr>
              <a:buNone/>
            </a:pPr>
            <a:endParaRPr lang="en-US" baseline="0" dirty="0" smtClean="0"/>
          </a:p>
          <a:p>
            <a:pPr>
              <a:buNone/>
            </a:pPr>
            <a:endParaRPr lang="en-US" baseline="0"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b="1" dirty="0" smtClean="0"/>
              <a:t>Script:</a:t>
            </a:r>
            <a:r>
              <a:rPr lang="en-US" b="0" baseline="0" dirty="0" smtClean="0"/>
              <a:t> </a:t>
            </a:r>
            <a:r>
              <a:rPr lang="en-US" dirty="0" err="1" smtClean="0"/>
              <a:t>Futbol</a:t>
            </a:r>
            <a:r>
              <a:rPr lang="en-US" dirty="0" smtClean="0"/>
              <a:t> (soccer): is the most widely played and watched sport. Local and particularly national teams are fervently supported.</a:t>
            </a:r>
          </a:p>
          <a:p>
            <a:pPr lvl="1"/>
            <a:endParaRPr lang="en-US" dirty="0" smtClean="0"/>
          </a:p>
          <a:p>
            <a:pPr lvl="1"/>
            <a:r>
              <a:rPr lang="en-US" dirty="0" smtClean="0"/>
              <a:t>Baseball: is a growing a popular sport. Long played in the Caribbean region it is gaining more broad support. </a:t>
            </a:r>
          </a:p>
          <a:p>
            <a:pPr lvl="1"/>
            <a:endParaRPr lang="en-US" dirty="0" smtClean="0"/>
          </a:p>
          <a:p>
            <a:pPr lvl="1"/>
            <a:r>
              <a:rPr lang="en-US" dirty="0" smtClean="0"/>
              <a:t>Basketball: is becoming a more popular sport which is gaining viewership and recreational players</a:t>
            </a:r>
          </a:p>
          <a:p>
            <a:pPr lvl="1"/>
            <a:endParaRPr lang="en-US" dirty="0" smtClean="0"/>
          </a:p>
          <a:p>
            <a:pPr lvl="1"/>
            <a:r>
              <a:rPr lang="en-US" dirty="0" smtClean="0"/>
              <a:t>Bullfighting: is not practiced universally in Latin America</a:t>
            </a:r>
            <a:r>
              <a:rPr lang="en-US" u="none" dirty="0" smtClean="0"/>
              <a:t>. </a:t>
            </a:r>
            <a:r>
              <a:rPr lang="en-US" u="none" dirty="0" smtClean="0">
                <a:hlinkClick r:id="rId3" tooltip="Opens internal link in current window"/>
              </a:rPr>
              <a:t>I</a:t>
            </a:r>
            <a:r>
              <a:rPr lang="en-US" u="none" dirty="0" smtClean="0"/>
              <a:t>t is practiced in </a:t>
            </a:r>
            <a:r>
              <a:rPr lang="es-ES" sz="1200" b="0" i="0" u="none" strike="noStrike" kern="1200" dirty="0" err="1" smtClean="0">
                <a:solidFill>
                  <a:schemeClr val="tx1"/>
                </a:solidFill>
                <a:latin typeface="+mn-lt"/>
                <a:ea typeface="+mn-ea"/>
                <a:cs typeface="+mn-cs"/>
                <a:hlinkClick r:id="rId3" tooltip="Opens internal link in current window"/>
              </a:rPr>
              <a:t>Peru</a:t>
            </a:r>
            <a:r>
              <a:rPr lang="es-ES" sz="1200" b="0" i="0" u="none" kern="1200" dirty="0" smtClean="0">
                <a:solidFill>
                  <a:schemeClr val="tx1"/>
                </a:solidFill>
                <a:latin typeface="+mn-lt"/>
                <a:ea typeface="+mn-ea"/>
                <a:cs typeface="+mn-cs"/>
              </a:rPr>
              <a:t>, </a:t>
            </a:r>
            <a:r>
              <a:rPr lang="es-ES" sz="1200" b="0" i="0" u="none" strike="noStrike" kern="1200" dirty="0" smtClean="0">
                <a:solidFill>
                  <a:schemeClr val="tx1"/>
                </a:solidFill>
                <a:latin typeface="+mn-lt"/>
                <a:ea typeface="+mn-ea"/>
                <a:cs typeface="+mn-cs"/>
                <a:hlinkClick r:id="rId4" tooltip="Opens internal link in current window"/>
              </a:rPr>
              <a:t>Colombia</a:t>
            </a:r>
            <a:r>
              <a:rPr lang="es-ES" sz="1200" b="0" i="0" u="none" kern="1200" dirty="0" smtClean="0">
                <a:solidFill>
                  <a:schemeClr val="tx1"/>
                </a:solidFill>
                <a:latin typeface="+mn-lt"/>
                <a:ea typeface="+mn-ea"/>
                <a:cs typeface="+mn-cs"/>
              </a:rPr>
              <a:t>, </a:t>
            </a:r>
            <a:r>
              <a:rPr lang="es-ES" sz="1200" b="0" i="0" u="none" strike="noStrike" kern="1200" dirty="0" err="1" smtClean="0">
                <a:solidFill>
                  <a:schemeClr val="tx1"/>
                </a:solidFill>
                <a:latin typeface="+mn-lt"/>
                <a:ea typeface="+mn-ea"/>
                <a:cs typeface="+mn-cs"/>
                <a:hlinkClick r:id="rId5" tooltip="Opens internal link in current window"/>
              </a:rPr>
              <a:t>Mexico</a:t>
            </a:r>
            <a:r>
              <a:rPr lang="es-ES" sz="1200" b="0" i="0" u="none" kern="1200" dirty="0" smtClean="0">
                <a:solidFill>
                  <a:schemeClr val="tx1"/>
                </a:solidFill>
                <a:latin typeface="+mn-lt"/>
                <a:ea typeface="+mn-ea"/>
                <a:cs typeface="+mn-cs"/>
              </a:rPr>
              <a:t>, </a:t>
            </a:r>
            <a:r>
              <a:rPr lang="es-ES" sz="1200" b="0" i="0" u="none" strike="noStrike" kern="1200" dirty="0" smtClean="0">
                <a:solidFill>
                  <a:schemeClr val="tx1"/>
                </a:solidFill>
                <a:latin typeface="+mn-lt"/>
                <a:ea typeface="+mn-ea"/>
                <a:cs typeface="+mn-cs"/>
                <a:hlinkClick r:id="rId6" tooltip="Opens internal link in current window"/>
              </a:rPr>
              <a:t>Venezuela</a:t>
            </a:r>
            <a:r>
              <a:rPr lang="es-ES" sz="1200" b="0" i="0" u="none" kern="1200" dirty="0" smtClean="0">
                <a:solidFill>
                  <a:schemeClr val="tx1"/>
                </a:solidFill>
                <a:latin typeface="+mn-lt"/>
                <a:ea typeface="+mn-ea"/>
                <a:cs typeface="+mn-cs"/>
              </a:rPr>
              <a:t> and </a:t>
            </a:r>
            <a:r>
              <a:rPr lang="es-ES" sz="1200" b="0" i="0" u="none" strike="noStrike" kern="1200" dirty="0" smtClean="0">
                <a:solidFill>
                  <a:schemeClr val="tx1"/>
                </a:solidFill>
                <a:latin typeface="+mn-lt"/>
                <a:ea typeface="+mn-ea"/>
                <a:cs typeface="+mn-cs"/>
                <a:hlinkClick r:id="rId7" tooltip="Opens internal link in current window"/>
              </a:rPr>
              <a:t>Ecuador</a:t>
            </a:r>
            <a:r>
              <a:rPr lang="es-ES" sz="1200" b="0" i="0" kern="1200" dirty="0" smtClean="0">
                <a:solidFill>
                  <a:schemeClr val="tx1"/>
                </a:solidFill>
                <a:latin typeface="+mn-lt"/>
                <a:ea typeface="+mn-ea"/>
                <a:cs typeface="+mn-cs"/>
              </a:rPr>
              <a:t>. </a:t>
            </a:r>
            <a:r>
              <a:rPr lang="en-US" dirty="0" smtClean="0"/>
              <a:t>Where this ancient sport is engaged it is closely followed. It is mos</a:t>
            </a:r>
            <a:r>
              <a:rPr lang="en-US" baseline="0" dirty="0" smtClean="0"/>
              <a:t>t common and most popular </a:t>
            </a:r>
            <a:r>
              <a:rPr lang="en-US" dirty="0" smtClean="0"/>
              <a:t>in</a:t>
            </a:r>
            <a:r>
              <a:rPr lang="en-US" baseline="0" dirty="0" smtClean="0"/>
              <a:t> Mexico</a:t>
            </a:r>
            <a:r>
              <a:rPr lang="en-US" dirty="0" smtClean="0"/>
              <a:t>. A hyper link is provided if you wish to gather more information about</a:t>
            </a:r>
            <a:r>
              <a:rPr lang="en-US" baseline="0" dirty="0" smtClean="0"/>
              <a:t> bullfighting.</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r>
              <a:rPr lang="en-US" b="0" baseline="0" dirty="0" smtClean="0"/>
              <a:t> </a:t>
            </a:r>
            <a:r>
              <a:rPr lang="en-US" dirty="0" smtClean="0"/>
              <a:t>Politics is a topic which inspires much debate in Latin America. Learning and appreciating who participates and how the process operates is appreciated.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Politics in Latin America in general is much more volatile than in the U.S. This is the leading cause for so much discussion. Latin</a:t>
            </a:r>
            <a:r>
              <a:rPr lang="en-US" baseline="0" dirty="0" smtClean="0"/>
              <a:t> American p</a:t>
            </a:r>
            <a:r>
              <a:rPr lang="en-US" dirty="0" smtClean="0"/>
              <a:t>olitical</a:t>
            </a:r>
            <a:r>
              <a:rPr lang="en-US" baseline="0" dirty="0" smtClean="0"/>
              <a:t> parties are much more distinct in their philosophies than political parties in the U.S.  When power shifts between political parties in Latin America, much more dramatic change can occur than is typical of political party power change in the U.S.</a:t>
            </a:r>
            <a:endParaRPr lang="en-US" dirty="0" smtClean="0"/>
          </a:p>
          <a:p>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r>
              <a:rPr lang="en-US" b="0" baseline="0" dirty="0" smtClean="0"/>
              <a:t> </a:t>
            </a:r>
            <a:r>
              <a:rPr lang="en-US" dirty="0" smtClean="0"/>
              <a:t>Art along with poetry, dance, music and the theatre, all enjoy long and important histories throughout Latin America. Many nations have national dances and music styles. Additionally, many Latin American countries have local art styles with champions or hero’s who represent that art.</a:t>
            </a:r>
            <a:r>
              <a:rPr lang="en-US" baseline="0" dirty="0" smtClean="0"/>
              <a:t> Many Latin American countries have important </a:t>
            </a:r>
            <a:r>
              <a:rPr lang="en-US" dirty="0" smtClean="0"/>
              <a:t>theatrical works which serve to</a:t>
            </a:r>
            <a:r>
              <a:rPr lang="en-US" baseline="0" dirty="0" smtClean="0"/>
              <a:t> represent their nation</a:t>
            </a:r>
            <a:r>
              <a:rPr lang="en-US"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Engaging with the art world of the host country can be not only very satisfying for the expatriate, it can often aid in developing important relationships during the assignment.</a:t>
            </a:r>
          </a:p>
          <a:p>
            <a:endParaRPr lang="en-US" dirty="0" smtClean="0"/>
          </a:p>
          <a:p>
            <a:r>
              <a:rPr lang="en-US" dirty="0" smtClean="0"/>
              <a:t>The arts are considered part of the good life which most Latin Americans are striving for. A more detailed discussion of the arts can be found by selecting eth ART hyperlink.</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None/>
            </a:pPr>
            <a:r>
              <a:rPr lang="en-US" b="1" dirty="0" smtClean="0"/>
              <a:t>Script:</a:t>
            </a:r>
            <a:r>
              <a:rPr lang="en-US" b="0" baseline="0" dirty="0" smtClean="0"/>
              <a:t> </a:t>
            </a:r>
            <a:r>
              <a:rPr lang="en-US" dirty="0" smtClean="0"/>
              <a:t>Religion and particularly the history of religion within your host country is a topic which can be discussed. The</a:t>
            </a:r>
            <a:r>
              <a:rPr lang="en-US" baseline="0" dirty="0" smtClean="0"/>
              <a:t> religious make up of the countries across Latin America is as high as 90% </a:t>
            </a:r>
            <a:r>
              <a:rPr lang="en-US" dirty="0" smtClean="0"/>
              <a:t>Catholic.</a:t>
            </a:r>
          </a:p>
          <a:p>
            <a:pPr lvl="1">
              <a:buNone/>
            </a:pPr>
            <a:r>
              <a:rPr lang="en-US" dirty="0" smtClean="0"/>
              <a:t> </a:t>
            </a:r>
          </a:p>
          <a:p>
            <a:r>
              <a:rPr lang="en-US" dirty="0" smtClean="0"/>
              <a:t>While countries</a:t>
            </a:r>
            <a:r>
              <a:rPr lang="en-US" baseline="0" dirty="0" smtClean="0"/>
              <a:t> in Latin America profess to be 90% catholic participation in that religion is not always regular or necessarily exclusive. Other established protestant religions have made in-roads into Latin America. However, it is the inclusion of local folk religions which accounts for most of the variation.  It is common in Latin America for people to claim an affiliation with an established religion, either protestant or catholic, and engage in a folk or local traditions as well. Evangelizing by other mainstream religions is widespread, so discussing religion from a perspective of gaining knowledge is acceptable</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Script:</a:t>
            </a:r>
            <a:r>
              <a:rPr lang="en-US" b="0" baseline="0" dirty="0" smtClean="0"/>
              <a:t> </a:t>
            </a:r>
            <a:r>
              <a:rPr lang="en-US" dirty="0" smtClean="0"/>
              <a:t>The cultural traditions within each nation in Latin America, is comprised of a variety of cultural orientations.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While largely settled by the Spanish and Portuguese</a:t>
            </a:r>
            <a:r>
              <a:rPr lang="en-US" baseline="0" dirty="0" smtClean="0"/>
              <a:t> during the colonial period there were many proud cultures which existed across Latin America prior to colonization. Mayan, and Inca civilizations were culturally sophisticated and well established by colonial times. To this day virtually every Latin American country continues a rich cultural tradition which in many cases includes the existing indigenous peoples. Each country has generated a unique culture and conversations regarding the cultural history and traditions is not only acceptable it is appreciated.</a:t>
            </a:r>
          </a:p>
          <a:p>
            <a:endParaRPr lang="en-US" baseline="0" dirty="0" smtClean="0"/>
          </a:p>
          <a:p>
            <a:r>
              <a:rPr lang="en-US" baseline="0" dirty="0" smtClean="0"/>
              <a:t>While these area’s can be embraced certain aspects of them should be avoided which will be discussed next.</a:t>
            </a:r>
            <a:endParaRPr lang="en-US" dirty="0"/>
          </a:p>
        </p:txBody>
      </p:sp>
      <p:sp>
        <p:nvSpPr>
          <p:cNvPr id="4" name="Slide Number Placeholder 3"/>
          <p:cNvSpPr>
            <a:spLocks noGrp="1"/>
          </p:cNvSpPr>
          <p:nvPr>
            <p:ph type="sldNum" sz="quarter" idx="10"/>
          </p:nvPr>
        </p:nvSpPr>
        <p:spPr/>
        <p:txBody>
          <a:bodyPr/>
          <a:lstStyle/>
          <a:p>
            <a:fld id="{0A2F39AF-A1FE-4036-AD40-0A5074E33C7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2DC0829-01DF-4902-9D94-32F1161A24BD}" type="datetime1">
              <a:rPr lang="en-US" smtClean="0"/>
              <a:pPr/>
              <a:t>4/12/2012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A7D78C5-9651-4C3E-A7C6-FEB59AF176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8A63B0-41CD-455A-A21A-554D7954614D}" type="datetime1">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D78C5-9651-4C3E-A7C6-FEB59AF176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C9CD2A8-38B4-4D25-95A5-C72624EBF759}" type="datetime1">
              <a:rPr lang="en-US" smtClean="0"/>
              <a:pPr/>
              <a:t>4/12/2012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A7D78C5-9651-4C3E-A7C6-FEB59AF176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E945B82-271B-4A34-AF31-04797641ED55}" type="datetime1">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7D78C5-9651-4C3E-A7C6-FEB59AF176F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36C6629-C54B-4001-9DE4-4171821C84F0}" type="datetime1">
              <a:rPr lang="en-US" smtClean="0"/>
              <a:pPr/>
              <a:t>4/12/2012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A7D78C5-9651-4C3E-A7C6-FEB59AF176F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24E09F1-DE9D-4756-ACB5-3E27EDF63556}" type="datetime1">
              <a:rPr lang="en-US" smtClean="0"/>
              <a:pPr/>
              <a:t>4/12/2012</a:t>
            </a:fld>
            <a:endParaRPr lang="en-US"/>
          </a:p>
        </p:txBody>
      </p:sp>
      <p:sp>
        <p:nvSpPr>
          <p:cNvPr id="10" name="Slide Number Placeholder 9"/>
          <p:cNvSpPr>
            <a:spLocks noGrp="1"/>
          </p:cNvSpPr>
          <p:nvPr>
            <p:ph type="sldNum" sz="quarter" idx="16"/>
          </p:nvPr>
        </p:nvSpPr>
        <p:spPr/>
        <p:txBody>
          <a:bodyPr rtlCol="0"/>
          <a:lstStyle/>
          <a:p>
            <a:fld id="{EA7D78C5-9651-4C3E-A7C6-FEB59AF176F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8EB4B92-18B5-4D23-8171-3559008E3B2C}" type="datetime1">
              <a:rPr lang="en-US" smtClean="0"/>
              <a:pPr/>
              <a:t>4/12/2012</a:t>
            </a:fld>
            <a:endParaRPr lang="en-US"/>
          </a:p>
        </p:txBody>
      </p:sp>
      <p:sp>
        <p:nvSpPr>
          <p:cNvPr id="12" name="Slide Number Placeholder 11"/>
          <p:cNvSpPr>
            <a:spLocks noGrp="1"/>
          </p:cNvSpPr>
          <p:nvPr>
            <p:ph type="sldNum" sz="quarter" idx="16"/>
          </p:nvPr>
        </p:nvSpPr>
        <p:spPr/>
        <p:txBody>
          <a:bodyPr rtlCol="0"/>
          <a:lstStyle/>
          <a:p>
            <a:fld id="{EA7D78C5-9651-4C3E-A7C6-FEB59AF176F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968EA2-C9FB-462A-9C76-FC1105F9E7FA}" type="datetime1">
              <a:rPr lang="en-US" smtClean="0"/>
              <a:pPr/>
              <a:t>4/12/2012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A7D78C5-9651-4C3E-A7C6-FEB59AF176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F286E-8070-49F4-A1D0-93562BB38F21}" type="datetime1">
              <a:rPr lang="en-US" smtClean="0"/>
              <a:pPr/>
              <a:t>4/12/2012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A7D78C5-9651-4C3E-A7C6-FEB59AF176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CB36A7-EF7E-4D5D-B55F-620D9EDF367A}" type="datetime1">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A7D78C5-9651-4C3E-A7C6-FEB59AF176F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10FC98E-47CF-4E58-8C06-AD88440AC37A}" type="datetime1">
              <a:rPr lang="en-US" smtClean="0"/>
              <a:pPr/>
              <a:t>4/12/2012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A7D78C5-9651-4C3E-A7C6-FEB59AF176F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111900C-32C2-4CD1-97BF-D1A94357B394}" type="datetime1">
              <a:rPr lang="en-US" smtClean="0"/>
              <a:pPr/>
              <a:t>4/12/2012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A7D78C5-9651-4C3E-A7C6-FEB59AF176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bookespana.com/bullfighting/introduction.php" TargetMode="Externa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visit:%20http://lanic.utexas.edu/la/region/art/"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4038600"/>
            <a:ext cx="4114800" cy="1828800"/>
          </a:xfrm>
        </p:spPr>
        <p:txBody>
          <a:bodyPr>
            <a:normAutofit fontScale="90000"/>
          </a:bodyPr>
          <a:lstStyle/>
          <a:p>
            <a:r>
              <a:rPr lang="en-US" dirty="0" smtClean="0"/>
              <a:t>Expatriate Development Series</a:t>
            </a:r>
            <a:endParaRPr lang="en-US" dirty="0"/>
          </a:p>
        </p:txBody>
      </p:sp>
      <p:sp>
        <p:nvSpPr>
          <p:cNvPr id="3" name="Subtitle 2"/>
          <p:cNvSpPr>
            <a:spLocks noGrp="1"/>
          </p:cNvSpPr>
          <p:nvPr>
            <p:ph type="subTitle" idx="1"/>
          </p:nvPr>
        </p:nvSpPr>
        <p:spPr/>
        <p:txBody>
          <a:bodyPr/>
          <a:lstStyle/>
          <a:p>
            <a:r>
              <a:rPr lang="en-US" dirty="0" smtClean="0"/>
              <a:t>Latin America: </a:t>
            </a:r>
            <a:r>
              <a:rPr lang="en-US" smtClean="0"/>
              <a:t>Expatriate Development I</a:t>
            </a:r>
            <a:endParaRPr lang="en-US" dirty="0"/>
          </a:p>
        </p:txBody>
      </p:sp>
      <p:pic>
        <p:nvPicPr>
          <p:cNvPr id="5" name="Picture 4" descr="latin_america.gif"/>
          <p:cNvPicPr>
            <a:picLocks noChangeAspect="1"/>
          </p:cNvPicPr>
          <p:nvPr/>
        </p:nvPicPr>
        <p:blipFill>
          <a:blip r:embed="rId3" cstate="print"/>
          <a:srcRect l="4092" t="5556" r="1391" b="3333"/>
          <a:stretch>
            <a:fillRect/>
          </a:stretch>
        </p:blipFill>
        <p:spPr>
          <a:xfrm>
            <a:off x="76198" y="304800"/>
            <a:ext cx="4724401" cy="5534299"/>
          </a:xfrm>
          <a:prstGeom prst="rect">
            <a:avLst/>
          </a:prstGeom>
        </p:spPr>
      </p:pic>
      <p:pic>
        <p:nvPicPr>
          <p:cNvPr id="6" name="Picture 5" descr="University"/>
          <p:cNvPicPr>
            <a:picLocks noChangeAspect="1" noChangeArrowheads="1"/>
          </p:cNvPicPr>
          <p:nvPr/>
        </p:nvPicPr>
        <p:blipFill>
          <a:blip r:embed="rId4" cstate="print"/>
          <a:srcRect b="39999"/>
          <a:stretch>
            <a:fillRect/>
          </a:stretch>
        </p:blipFill>
        <p:spPr bwMode="auto">
          <a:xfrm>
            <a:off x="457199" y="6096000"/>
            <a:ext cx="914401" cy="59851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Avoid</a:t>
            </a:r>
            <a:endParaRPr lang="en-US" dirty="0"/>
          </a:p>
        </p:txBody>
      </p:sp>
      <p:sp>
        <p:nvSpPr>
          <p:cNvPr id="3" name="Content Placeholder 2"/>
          <p:cNvSpPr>
            <a:spLocks noGrp="1"/>
          </p:cNvSpPr>
          <p:nvPr>
            <p:ph sz="quarter" idx="1"/>
          </p:nvPr>
        </p:nvSpPr>
        <p:spPr/>
        <p:txBody>
          <a:bodyPr/>
          <a:lstStyle/>
          <a:p>
            <a:r>
              <a:rPr lang="en-US" b="1" dirty="0" smtClean="0">
                <a:solidFill>
                  <a:srgbClr val="0000CC"/>
                </a:solidFill>
              </a:rPr>
              <a:t>Sports</a:t>
            </a:r>
          </a:p>
          <a:p>
            <a:r>
              <a:rPr lang="en-US" b="1" dirty="0" smtClean="0">
                <a:solidFill>
                  <a:srgbClr val="0000CC"/>
                </a:solidFill>
              </a:rPr>
              <a:t>Politics</a:t>
            </a:r>
          </a:p>
          <a:p>
            <a:r>
              <a:rPr lang="en-US" b="1" dirty="0" smtClean="0">
                <a:solidFill>
                  <a:srgbClr val="0000CC"/>
                </a:solidFill>
              </a:rPr>
              <a:t>Art</a:t>
            </a:r>
          </a:p>
          <a:p>
            <a:r>
              <a:rPr lang="en-US" b="1" dirty="0" smtClean="0">
                <a:solidFill>
                  <a:srgbClr val="0000CC"/>
                </a:solidFill>
              </a:rPr>
              <a:t>Religion</a:t>
            </a:r>
          </a:p>
          <a:p>
            <a:r>
              <a:rPr lang="en-US" b="1" dirty="0" smtClean="0">
                <a:solidFill>
                  <a:srgbClr val="0000CC"/>
                </a:solidFill>
              </a:rPr>
              <a:t>Inter-Cultural Issues</a:t>
            </a:r>
            <a:endParaRPr lang="en-US" b="1" dirty="0">
              <a:solidFill>
                <a:srgbClr val="0000CC"/>
              </a:solidFill>
            </a:endParaRPr>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10</a:t>
            </a:fld>
            <a:endParaRPr lang="en-US"/>
          </a:p>
        </p:txBody>
      </p:sp>
      <p:pic>
        <p:nvPicPr>
          <p:cNvPr id="10242" name="Picture 2" descr="http://webpages.scu.edu/ftp/PBoocock/images/1latinameric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057400"/>
            <a:ext cx="3600450" cy="43529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ebs.rps205.com/curriculum/ssandvoc/images/E202AD21F6FC48E0A7B3A806B97005E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5105400"/>
            <a:ext cx="5200650" cy="140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Avoid</a:t>
            </a:r>
            <a:endParaRPr lang="en-US" dirty="0"/>
          </a:p>
        </p:txBody>
      </p:sp>
      <p:sp>
        <p:nvSpPr>
          <p:cNvPr id="3" name="Content Placeholder 2"/>
          <p:cNvSpPr>
            <a:spLocks noGrp="1"/>
          </p:cNvSpPr>
          <p:nvPr>
            <p:ph sz="quarter" idx="1"/>
          </p:nvPr>
        </p:nvSpPr>
        <p:spPr>
          <a:xfrm>
            <a:off x="217224" y="1600200"/>
            <a:ext cx="8153400" cy="4495800"/>
          </a:xfrm>
        </p:spPr>
        <p:txBody>
          <a:bodyPr/>
          <a:lstStyle/>
          <a:p>
            <a:r>
              <a:rPr lang="en-US" b="1" dirty="0" smtClean="0">
                <a:solidFill>
                  <a:srgbClr val="0000CC"/>
                </a:solidFill>
              </a:rPr>
              <a:t>Sports</a:t>
            </a:r>
          </a:p>
          <a:p>
            <a:pPr lvl="1"/>
            <a:r>
              <a:rPr lang="en-US" dirty="0"/>
              <a:t> </a:t>
            </a:r>
            <a:r>
              <a:rPr lang="en-US" dirty="0" smtClean="0"/>
              <a:t>Soccer is most popular </a:t>
            </a:r>
            <a:endParaRPr lang="en-US" dirty="0"/>
          </a:p>
          <a:p>
            <a:pPr lvl="2"/>
            <a:r>
              <a:rPr lang="en-US" dirty="0" smtClean="0"/>
              <a:t> Avoid a comparison of different teams </a:t>
            </a:r>
            <a:endParaRPr lang="en-US" dirty="0"/>
          </a:p>
          <a:p>
            <a:pPr lvl="1"/>
            <a:r>
              <a:rPr lang="en-US" dirty="0" smtClean="0"/>
              <a:t> Try to show interests in soccer </a:t>
            </a:r>
          </a:p>
          <a:p>
            <a:pPr lvl="2"/>
            <a:r>
              <a:rPr lang="en-US" dirty="0"/>
              <a:t> </a:t>
            </a:r>
            <a:r>
              <a:rPr lang="en-US" dirty="0" smtClean="0"/>
              <a:t>Ask about rules and popular teams to your host </a:t>
            </a:r>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11</a:t>
            </a:fld>
            <a:endParaRPr lang="en-US"/>
          </a:p>
        </p:txBody>
      </p:sp>
      <p:pic>
        <p:nvPicPr>
          <p:cNvPr id="11266" name="Picture 2" descr="http://blogbeckett.files.wordpress.com/2009/02/beisb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5853" y="3886200"/>
            <a:ext cx="4361447" cy="276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Avoid</a:t>
            </a:r>
            <a:endParaRPr lang="en-US" dirty="0"/>
          </a:p>
        </p:txBody>
      </p:sp>
      <p:sp>
        <p:nvSpPr>
          <p:cNvPr id="3" name="Content Placeholder 2"/>
          <p:cNvSpPr>
            <a:spLocks noGrp="1"/>
          </p:cNvSpPr>
          <p:nvPr>
            <p:ph sz="quarter" idx="1"/>
          </p:nvPr>
        </p:nvSpPr>
        <p:spPr>
          <a:xfrm>
            <a:off x="427293" y="1600200"/>
            <a:ext cx="8153400" cy="4495800"/>
          </a:xfrm>
        </p:spPr>
        <p:txBody>
          <a:bodyPr/>
          <a:lstStyle/>
          <a:p>
            <a:r>
              <a:rPr lang="en-US" b="1" dirty="0" smtClean="0">
                <a:solidFill>
                  <a:srgbClr val="0000CC"/>
                </a:solidFill>
              </a:rPr>
              <a:t>Politics</a:t>
            </a:r>
          </a:p>
          <a:p>
            <a:pPr lvl="1"/>
            <a:r>
              <a:rPr lang="en-US" dirty="0"/>
              <a:t> </a:t>
            </a:r>
            <a:r>
              <a:rPr lang="en-US" dirty="0" smtClean="0"/>
              <a:t>Taking sides is never good idea</a:t>
            </a:r>
          </a:p>
          <a:p>
            <a:pPr lvl="1"/>
            <a:r>
              <a:rPr lang="en-US" dirty="0"/>
              <a:t> </a:t>
            </a:r>
            <a:r>
              <a:rPr lang="en-US" dirty="0" smtClean="0"/>
              <a:t>Try to engaging for understanding</a:t>
            </a:r>
          </a:p>
          <a:p>
            <a:pPr lvl="2"/>
            <a:r>
              <a:rPr lang="en-US" dirty="0"/>
              <a:t> </a:t>
            </a:r>
            <a:r>
              <a:rPr lang="en-US" dirty="0" smtClean="0"/>
              <a:t>Avoid presenting your position </a:t>
            </a:r>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12</a:t>
            </a:fld>
            <a:endParaRPr lang="en-US"/>
          </a:p>
        </p:txBody>
      </p:sp>
      <p:pic>
        <p:nvPicPr>
          <p:cNvPr id="8194" name="Picture 2" descr="http://venezuela-us.org/es/wp-content/uploads/2011/04/celac-ccs-abril-2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505200"/>
            <a:ext cx="3552825" cy="2371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encrypted-tbn0.google.com/images?q=tbn:ANd9GcSYei5uHBneayHDf-iky5KZOdhnyR3a5b6fytMKxYF2Kw_XjoX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4673969"/>
            <a:ext cx="3076575" cy="2047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Avoid</a:t>
            </a:r>
            <a:endParaRPr lang="en-US" dirty="0"/>
          </a:p>
        </p:txBody>
      </p:sp>
      <p:sp>
        <p:nvSpPr>
          <p:cNvPr id="3" name="Content Placeholder 2"/>
          <p:cNvSpPr>
            <a:spLocks noGrp="1"/>
          </p:cNvSpPr>
          <p:nvPr>
            <p:ph sz="quarter" idx="1"/>
          </p:nvPr>
        </p:nvSpPr>
        <p:spPr>
          <a:xfrm>
            <a:off x="0" y="1524000"/>
            <a:ext cx="9144000" cy="2514600"/>
          </a:xfrm>
        </p:spPr>
        <p:txBody>
          <a:bodyPr/>
          <a:lstStyle/>
          <a:p>
            <a:r>
              <a:rPr lang="en-US" b="1" dirty="0" smtClean="0"/>
              <a:t>The Arts </a:t>
            </a:r>
            <a:endParaRPr lang="en-US" dirty="0" smtClean="0"/>
          </a:p>
          <a:p>
            <a:pPr lvl="1"/>
            <a:r>
              <a:rPr lang="en-US" dirty="0"/>
              <a:t> </a:t>
            </a:r>
            <a:r>
              <a:rPr lang="en-US" dirty="0" smtClean="0"/>
              <a:t>Avoid comparing local to U.S. and European cultures</a:t>
            </a:r>
          </a:p>
          <a:p>
            <a:pPr lvl="2"/>
            <a:r>
              <a:rPr lang="en-US" dirty="0"/>
              <a:t> </a:t>
            </a:r>
            <a:r>
              <a:rPr lang="en-US" dirty="0" smtClean="0"/>
              <a:t>Respect indigenous and local cultures </a:t>
            </a:r>
          </a:p>
          <a:p>
            <a:pPr lvl="1"/>
            <a:r>
              <a:rPr lang="en-US" dirty="0"/>
              <a:t> </a:t>
            </a:r>
            <a:r>
              <a:rPr lang="en-US" dirty="0" smtClean="0"/>
              <a:t>Comparisons of cultures are not welcomed </a:t>
            </a:r>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13</a:t>
            </a:fld>
            <a:endParaRPr lang="en-US"/>
          </a:p>
        </p:txBody>
      </p:sp>
      <p:pic>
        <p:nvPicPr>
          <p:cNvPr id="9218" name="Picture 2" descr="http://www.studyspanishlatinamerica.com/latinamerica/images/country/venezuela/b_venezuela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4124" y="3810000"/>
            <a:ext cx="3702676" cy="262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0" y="6488668"/>
            <a:ext cx="2967544" cy="369332"/>
          </a:xfrm>
          <a:prstGeom prst="rect">
            <a:avLst/>
          </a:prstGeom>
          <a:noFill/>
        </p:spPr>
        <p:txBody>
          <a:bodyPr wrap="none" rtlCol="0">
            <a:spAutoFit/>
          </a:bodyPr>
          <a:lstStyle/>
          <a:p>
            <a:r>
              <a:rPr lang="en-US" b="1" u="sng" dirty="0" smtClean="0">
                <a:solidFill>
                  <a:srgbClr val="005EA4"/>
                </a:solidFill>
              </a:rPr>
              <a:t>Local Venezuelan women</a:t>
            </a:r>
            <a:endParaRPr lang="en-US" b="1" u="sng" dirty="0">
              <a:solidFill>
                <a:srgbClr val="005EA4"/>
              </a:solidFill>
            </a:endParaRPr>
          </a:p>
        </p:txBody>
      </p:sp>
      <p:pic>
        <p:nvPicPr>
          <p:cNvPr id="9220" name="Picture 4" descr="http://cdn.bikyamasr.com/wp-content/uploads/2011/08/31710-indigeno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783508"/>
            <a:ext cx="3962400" cy="2584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6488668"/>
            <a:ext cx="4275529" cy="369332"/>
          </a:xfrm>
          <a:prstGeom prst="rect">
            <a:avLst/>
          </a:prstGeom>
          <a:noFill/>
        </p:spPr>
        <p:txBody>
          <a:bodyPr wrap="none" rtlCol="0">
            <a:spAutoFit/>
          </a:bodyPr>
          <a:lstStyle/>
          <a:p>
            <a:r>
              <a:rPr lang="en-US" b="1" u="sng" dirty="0" smtClean="0">
                <a:solidFill>
                  <a:srgbClr val="005EA4"/>
                </a:solidFill>
              </a:rPr>
              <a:t>Guatemala Indigenous family reserve</a:t>
            </a:r>
            <a:endParaRPr lang="en-US" b="1" u="sng" dirty="0">
              <a:solidFill>
                <a:srgbClr val="005EA4"/>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Avoid</a:t>
            </a:r>
            <a:endParaRPr lang="en-US" dirty="0"/>
          </a:p>
        </p:txBody>
      </p:sp>
      <p:sp>
        <p:nvSpPr>
          <p:cNvPr id="3" name="Content Placeholder 2"/>
          <p:cNvSpPr>
            <a:spLocks noGrp="1"/>
          </p:cNvSpPr>
          <p:nvPr>
            <p:ph sz="quarter" idx="1"/>
          </p:nvPr>
        </p:nvSpPr>
        <p:spPr>
          <a:xfrm>
            <a:off x="340794" y="1637271"/>
            <a:ext cx="8153400" cy="4495800"/>
          </a:xfrm>
        </p:spPr>
        <p:txBody>
          <a:bodyPr/>
          <a:lstStyle/>
          <a:p>
            <a:r>
              <a:rPr lang="en-US" b="1" dirty="0" smtClean="0">
                <a:solidFill>
                  <a:srgbClr val="0000CC"/>
                </a:solidFill>
              </a:rPr>
              <a:t>Religion </a:t>
            </a:r>
            <a:endParaRPr lang="en-US" dirty="0" smtClean="0">
              <a:solidFill>
                <a:srgbClr val="0000CC"/>
              </a:solidFill>
            </a:endParaRPr>
          </a:p>
          <a:p>
            <a:pPr lvl="1"/>
            <a:r>
              <a:rPr lang="en-US" b="1" dirty="0"/>
              <a:t> </a:t>
            </a:r>
            <a:r>
              <a:rPr lang="en-US" dirty="0" smtClean="0"/>
              <a:t>Not appropriate for evangelizing others </a:t>
            </a:r>
          </a:p>
          <a:p>
            <a:pPr lvl="1"/>
            <a:r>
              <a:rPr lang="en-US" b="1" dirty="0"/>
              <a:t> </a:t>
            </a:r>
            <a:r>
              <a:rPr lang="en-US" dirty="0" smtClean="0"/>
              <a:t>Try to learn religious history </a:t>
            </a:r>
          </a:p>
          <a:p>
            <a:pPr lvl="1"/>
            <a:r>
              <a:rPr lang="en-US" b="1" dirty="0"/>
              <a:t> </a:t>
            </a:r>
            <a:r>
              <a:rPr lang="en-US" dirty="0" smtClean="0"/>
              <a:t>Explore religious sites </a:t>
            </a:r>
            <a:endParaRPr lang="en-US" b="1" dirty="0" smtClean="0"/>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14</a:t>
            </a:fld>
            <a:endParaRPr lang="en-US"/>
          </a:p>
        </p:txBody>
      </p:sp>
      <p:pic>
        <p:nvPicPr>
          <p:cNvPr id="12290" name="Picture 2" descr="http://4.bp.blogspot.com/-RH47a4XAR-M/TWGT0KccgiI/AAAAAAAAED8/fSMPifn-7ig/s400/Picture%2B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429000"/>
            <a:ext cx="3810000" cy="2847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019800" y="6320910"/>
            <a:ext cx="2164567" cy="369332"/>
          </a:xfrm>
          <a:prstGeom prst="rect">
            <a:avLst/>
          </a:prstGeom>
        </p:spPr>
        <p:txBody>
          <a:bodyPr wrap="none">
            <a:spAutoFit/>
          </a:bodyPr>
          <a:lstStyle/>
          <a:p>
            <a:r>
              <a:rPr lang="en-US" b="1" u="sng" dirty="0" err="1">
                <a:solidFill>
                  <a:srgbClr val="005EA4"/>
                </a:solidFill>
              </a:rPr>
              <a:t>Chichen</a:t>
            </a:r>
            <a:r>
              <a:rPr lang="en-US" b="1" u="sng" dirty="0">
                <a:solidFill>
                  <a:srgbClr val="005EA4"/>
                </a:solidFill>
              </a:rPr>
              <a:t> Itza, Mexico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Avoid</a:t>
            </a:r>
            <a:endParaRPr lang="en-US" dirty="0"/>
          </a:p>
        </p:txBody>
      </p:sp>
      <p:sp>
        <p:nvSpPr>
          <p:cNvPr id="3" name="Content Placeholder 2"/>
          <p:cNvSpPr>
            <a:spLocks noGrp="1"/>
          </p:cNvSpPr>
          <p:nvPr>
            <p:ph sz="quarter" idx="1"/>
          </p:nvPr>
        </p:nvSpPr>
        <p:spPr>
          <a:xfrm>
            <a:off x="381000" y="1752600"/>
            <a:ext cx="8153400" cy="4495800"/>
          </a:xfrm>
        </p:spPr>
        <p:txBody>
          <a:bodyPr/>
          <a:lstStyle/>
          <a:p>
            <a:r>
              <a:rPr lang="en-US" b="1" dirty="0" smtClean="0">
                <a:solidFill>
                  <a:srgbClr val="0000CC"/>
                </a:solidFill>
              </a:rPr>
              <a:t>Inter-Cultural Issues</a:t>
            </a:r>
          </a:p>
          <a:p>
            <a:pPr lvl="1"/>
            <a:r>
              <a:rPr lang="en-US" dirty="0" smtClean="0"/>
              <a:t>Indigenous peoples sensitivities</a:t>
            </a:r>
          </a:p>
          <a:p>
            <a:pPr lvl="1"/>
            <a:r>
              <a:rPr lang="en-US" dirty="0" smtClean="0"/>
              <a:t>Do not compare your culture and host country culture/ history/ indigenousness </a:t>
            </a:r>
          </a:p>
          <a:p>
            <a:pPr lvl="1"/>
            <a:r>
              <a:rPr lang="en-US" dirty="0" smtClean="0"/>
              <a:t>Ask local people to be your partner </a:t>
            </a:r>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15</a:t>
            </a:fld>
            <a:endParaRPr lang="en-US"/>
          </a:p>
        </p:txBody>
      </p:sp>
      <p:pic>
        <p:nvPicPr>
          <p:cNvPr id="13314" name="Picture 2" descr="http://sydney.edu.au/images/content/news/2011/dec/indigenous_knowled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0149" y="4267200"/>
            <a:ext cx="3057151" cy="2333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Preparation for Assignment</a:t>
            </a:r>
            <a:endParaRPr lang="en-US" dirty="0"/>
          </a:p>
        </p:txBody>
      </p:sp>
      <p:sp>
        <p:nvSpPr>
          <p:cNvPr id="3" name="Content Placeholder 2"/>
          <p:cNvSpPr>
            <a:spLocks noGrp="1"/>
          </p:cNvSpPr>
          <p:nvPr>
            <p:ph sz="quarter" idx="1"/>
          </p:nvPr>
        </p:nvSpPr>
        <p:spPr/>
        <p:txBody>
          <a:bodyPr/>
          <a:lstStyle/>
          <a:p>
            <a:r>
              <a:rPr lang="en-US" dirty="0" smtClean="0">
                <a:solidFill>
                  <a:srgbClr val="0000CC"/>
                </a:solidFill>
              </a:rPr>
              <a:t>Financial Planning</a:t>
            </a:r>
          </a:p>
          <a:p>
            <a:r>
              <a:rPr lang="en-US" dirty="0" smtClean="0">
                <a:solidFill>
                  <a:srgbClr val="0000CC"/>
                </a:solidFill>
              </a:rPr>
              <a:t>Corporate Contact Planning</a:t>
            </a:r>
          </a:p>
          <a:p>
            <a:r>
              <a:rPr lang="en-US" dirty="0" smtClean="0">
                <a:solidFill>
                  <a:srgbClr val="0000CC"/>
                </a:solidFill>
              </a:rPr>
              <a:t>Personal Connections</a:t>
            </a:r>
          </a:p>
          <a:p>
            <a:r>
              <a:rPr lang="en-US" dirty="0" smtClean="0">
                <a:solidFill>
                  <a:srgbClr val="0000CC"/>
                </a:solidFill>
              </a:rPr>
              <a:t>Contractual Obligations</a:t>
            </a:r>
          </a:p>
          <a:p>
            <a:r>
              <a:rPr lang="en-US" dirty="0" smtClean="0">
                <a:solidFill>
                  <a:srgbClr val="0000CC"/>
                </a:solidFill>
              </a:rPr>
              <a:t>Language Skills</a:t>
            </a:r>
          </a:p>
          <a:p>
            <a:r>
              <a:rPr lang="en-US" dirty="0" smtClean="0">
                <a:solidFill>
                  <a:srgbClr val="0000CC"/>
                </a:solidFill>
              </a:rPr>
              <a:t>Food and Culture Experimentation</a:t>
            </a:r>
          </a:p>
          <a:p>
            <a:r>
              <a:rPr lang="en-US" dirty="0" smtClean="0">
                <a:solidFill>
                  <a:srgbClr val="0000CC"/>
                </a:solidFill>
              </a:rPr>
              <a:t>Planning for Your Family</a:t>
            </a:r>
          </a:p>
          <a:p>
            <a:pPr>
              <a:buNone/>
            </a:pPr>
            <a:endParaRPr lang="en-US" dirty="0"/>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16</a:t>
            </a:fld>
            <a:endParaRPr lang="en-US"/>
          </a:p>
        </p:txBody>
      </p:sp>
      <p:pic>
        <p:nvPicPr>
          <p:cNvPr id="16386" name="Picture 2" descr="http://www.allsouthernchile.com/images/stories/chilerelocation/passports_mon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7583" y="3822357"/>
            <a:ext cx="2488450" cy="2809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www.bloomberg.com/image/iWkfcDJVF.7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828800"/>
            <a:ext cx="3219613"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2648" y="228600"/>
            <a:ext cx="7007352" cy="990600"/>
          </a:xfrm>
        </p:spPr>
        <p:txBody>
          <a:bodyPr>
            <a:normAutofit/>
          </a:bodyPr>
          <a:lstStyle/>
          <a:p>
            <a:r>
              <a:rPr lang="en-US" dirty="0" smtClean="0"/>
              <a:t>Preparation for Assignment</a:t>
            </a:r>
            <a:endParaRPr lang="en-US" dirty="0"/>
          </a:p>
        </p:txBody>
      </p:sp>
      <p:sp>
        <p:nvSpPr>
          <p:cNvPr id="3" name="Content Placeholder 2"/>
          <p:cNvSpPr>
            <a:spLocks noGrp="1"/>
          </p:cNvSpPr>
          <p:nvPr>
            <p:ph sz="quarter" idx="1"/>
          </p:nvPr>
        </p:nvSpPr>
        <p:spPr>
          <a:xfrm>
            <a:off x="381000" y="1822622"/>
            <a:ext cx="8153400" cy="4495800"/>
          </a:xfrm>
        </p:spPr>
        <p:txBody>
          <a:bodyPr/>
          <a:lstStyle/>
          <a:p>
            <a:r>
              <a:rPr lang="en-US" b="1" dirty="0" smtClean="0">
                <a:solidFill>
                  <a:srgbClr val="0000CC"/>
                </a:solidFill>
              </a:rPr>
              <a:t>Financial Planning</a:t>
            </a:r>
          </a:p>
          <a:p>
            <a:pPr lvl="1"/>
            <a:r>
              <a:rPr lang="en-US" dirty="0" smtClean="0"/>
              <a:t>Home</a:t>
            </a:r>
          </a:p>
          <a:p>
            <a:pPr lvl="1"/>
            <a:r>
              <a:rPr lang="en-US" dirty="0" smtClean="0"/>
              <a:t>Vehicles</a:t>
            </a:r>
          </a:p>
          <a:p>
            <a:pPr lvl="1"/>
            <a:r>
              <a:rPr lang="en-US" dirty="0" smtClean="0"/>
              <a:t>Insurance</a:t>
            </a:r>
          </a:p>
          <a:p>
            <a:pPr lvl="1">
              <a:buNone/>
            </a:pPr>
            <a:endParaRPr lang="en-US" dirty="0" smtClean="0"/>
          </a:p>
          <a:p>
            <a:pPr lvl="1"/>
            <a:endParaRPr lang="en-US" dirty="0" smtClean="0"/>
          </a:p>
        </p:txBody>
      </p:sp>
      <p:pic>
        <p:nvPicPr>
          <p:cNvPr id="4" name="Picture 3" descr="University"/>
          <p:cNvPicPr>
            <a:picLocks noChangeAspect="1" noChangeArrowheads="1"/>
          </p:cNvPicPr>
          <p:nvPr/>
        </p:nvPicPr>
        <p:blipFill>
          <a:blip r:embed="rId4"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17</a:t>
            </a:fld>
            <a:endParaRPr lang="en-US"/>
          </a:p>
        </p:txBody>
      </p:sp>
      <p:pic>
        <p:nvPicPr>
          <p:cNvPr id="17410" name="Picture 2" descr="http://latintrade.com/wp-content/uploads/2011/10/BankingIcon-300x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1833" y="3810000"/>
            <a:ext cx="28575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Preparation for Assignment</a:t>
            </a:r>
            <a:endParaRPr lang="en-US" dirty="0"/>
          </a:p>
        </p:txBody>
      </p:sp>
      <p:sp>
        <p:nvSpPr>
          <p:cNvPr id="3" name="Content Placeholder 2"/>
          <p:cNvSpPr>
            <a:spLocks noGrp="1"/>
          </p:cNvSpPr>
          <p:nvPr>
            <p:ph sz="quarter" idx="1"/>
          </p:nvPr>
        </p:nvSpPr>
        <p:spPr>
          <a:xfrm>
            <a:off x="270961" y="1752600"/>
            <a:ext cx="8153400" cy="4495800"/>
          </a:xfrm>
        </p:spPr>
        <p:txBody>
          <a:bodyPr/>
          <a:lstStyle/>
          <a:p>
            <a:r>
              <a:rPr lang="en-US" b="1" dirty="0" smtClean="0">
                <a:solidFill>
                  <a:srgbClr val="0000CC"/>
                </a:solidFill>
              </a:rPr>
              <a:t>Corporate Contact Planning</a:t>
            </a:r>
          </a:p>
          <a:p>
            <a:pPr lvl="1"/>
            <a:r>
              <a:rPr lang="en-US" dirty="0" smtClean="0"/>
              <a:t>Human Resources</a:t>
            </a:r>
          </a:p>
          <a:p>
            <a:pPr lvl="1"/>
            <a:r>
              <a:rPr lang="en-US" dirty="0" smtClean="0"/>
              <a:t>Departmental</a:t>
            </a:r>
          </a:p>
          <a:p>
            <a:pPr lvl="1"/>
            <a:r>
              <a:rPr lang="en-US" dirty="0" smtClean="0"/>
              <a:t>Executive</a:t>
            </a:r>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18</a:t>
            </a:fld>
            <a:endParaRPr lang="en-US"/>
          </a:p>
        </p:txBody>
      </p:sp>
      <p:pic>
        <p:nvPicPr>
          <p:cNvPr id="7" name="Picture 6" descr="https://encrypted-tbn3.google.com/images?q=tbn:ANd9GcRtB3uk_am6Aa1K7KRof1hBPn_rHI5D9gKHh_2gA3RroRFrA3K8gA"/>
          <p:cNvPicPr/>
          <p:nvPr/>
        </p:nvPicPr>
        <p:blipFill>
          <a:blip r:embed="rId4" cstate="print"/>
          <a:srcRect/>
          <a:stretch>
            <a:fillRect/>
          </a:stretch>
        </p:blipFill>
        <p:spPr bwMode="auto">
          <a:xfrm>
            <a:off x="4343400" y="3581400"/>
            <a:ext cx="4133850" cy="24955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Preparation for Assignment</a:t>
            </a:r>
            <a:endParaRPr lang="en-US" dirty="0"/>
          </a:p>
        </p:txBody>
      </p:sp>
      <p:sp>
        <p:nvSpPr>
          <p:cNvPr id="3" name="Content Placeholder 2"/>
          <p:cNvSpPr>
            <a:spLocks noGrp="1"/>
          </p:cNvSpPr>
          <p:nvPr>
            <p:ph sz="quarter" idx="1"/>
          </p:nvPr>
        </p:nvSpPr>
        <p:spPr>
          <a:xfrm>
            <a:off x="233891" y="1752600"/>
            <a:ext cx="8153400" cy="4495800"/>
          </a:xfrm>
        </p:spPr>
        <p:txBody>
          <a:bodyPr/>
          <a:lstStyle/>
          <a:p>
            <a:r>
              <a:rPr lang="en-US" b="1" dirty="0" smtClean="0">
                <a:solidFill>
                  <a:srgbClr val="0000CC"/>
                </a:solidFill>
              </a:rPr>
              <a:t>Personal Connections </a:t>
            </a:r>
          </a:p>
          <a:p>
            <a:pPr lvl="1"/>
            <a:r>
              <a:rPr lang="en-US" dirty="0" smtClean="0"/>
              <a:t>Social Media</a:t>
            </a:r>
          </a:p>
          <a:p>
            <a:pPr lvl="1"/>
            <a:r>
              <a:rPr lang="en-US" dirty="0" smtClean="0"/>
              <a:t>Broad Band Communication</a:t>
            </a:r>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19</a:t>
            </a:fld>
            <a:endParaRPr lang="en-US"/>
          </a:p>
        </p:txBody>
      </p:sp>
      <p:pic>
        <p:nvPicPr>
          <p:cNvPr id="19458" name="Picture 2" descr="http://lanic.utexas.edu/subject/media/media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362200"/>
            <a:ext cx="27432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sidedownworld.org/main/images/stories/latin-america-social-medi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727" y="3886200"/>
            <a:ext cx="2324099" cy="2494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Introduction</a:t>
            </a:r>
            <a:br>
              <a:rPr lang="en-US" dirty="0" smtClean="0"/>
            </a:br>
            <a:r>
              <a:rPr lang="en-US" sz="3300" dirty="0" smtClean="0"/>
              <a:t>International Retailing: Latin America</a:t>
            </a:r>
            <a:endParaRPr lang="en-US" sz="33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945736865"/>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University"/>
          <p:cNvPicPr>
            <a:picLocks noChangeAspect="1" noChangeArrowheads="1"/>
          </p:cNvPicPr>
          <p:nvPr/>
        </p:nvPicPr>
        <p:blipFill>
          <a:blip r:embed="rId8" cstate="print"/>
          <a:srcRect b="39999"/>
          <a:stretch>
            <a:fillRect/>
          </a:stretch>
        </p:blipFill>
        <p:spPr bwMode="auto">
          <a:xfrm>
            <a:off x="7924800" y="457200"/>
            <a:ext cx="838199" cy="548639"/>
          </a:xfrm>
          <a:prstGeom prst="rect">
            <a:avLst/>
          </a:prstGeom>
          <a:noFill/>
        </p:spPr>
      </p:pic>
    </p:spTree>
    <p:extLst>
      <p:ext uri="{BB962C8B-B14F-4D97-AF65-F5344CB8AC3E}">
        <p14:creationId xmlns:p14="http://schemas.microsoft.com/office/powerpoint/2010/main" val="38857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6">
                                            <p:graphicEl>
                                              <a:dgm id="{D0083D48-4D2D-4A03-ACB5-CB12CCF13ABD}"/>
                                            </p:graphic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remove" grpId="0" nodeType="clickEffect">
                                  <p:stCondLst>
                                    <p:cond delay="0"/>
                                  </p:stCondLst>
                                  <p:childTnLst>
                                    <p:animScale>
                                      <p:cBhvr>
                                        <p:cTn id="10" dur="2000" fill="hold"/>
                                        <p:tgtEl>
                                          <p:spTgt spid="6">
                                            <p:graphicEl>
                                              <a:dgm id="{47F8265D-E1C0-4241-B995-227D15388854}"/>
                                            </p:graphicEl>
                                          </p:spTgt>
                                        </p:tgtEl>
                                      </p:cBhvr>
                                      <p:by x="150000" y="150000"/>
                                    </p:animScale>
                                  </p:childTnLst>
                                </p:cTn>
                              </p:par>
                              <p:par>
                                <p:cTn id="11" presetID="6" presetClass="emph" presetSubtype="0" fill="remove" grpId="0" nodeType="withEffect">
                                  <p:stCondLst>
                                    <p:cond delay="0"/>
                                  </p:stCondLst>
                                  <p:childTnLst>
                                    <p:animScale>
                                      <p:cBhvr>
                                        <p:cTn id="12" dur="2000" fill="hold"/>
                                        <p:tgtEl>
                                          <p:spTgt spid="6">
                                            <p:graphicEl>
                                              <a:dgm id="{2FE569FF-14D8-483F-84F6-7928FD8AA034}"/>
                                            </p:graphic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remove" grpId="0" nodeType="clickEffect">
                                  <p:stCondLst>
                                    <p:cond delay="0"/>
                                  </p:stCondLst>
                                  <p:childTnLst>
                                    <p:animScale>
                                      <p:cBhvr>
                                        <p:cTn id="16" dur="2000" fill="hold"/>
                                        <p:tgtEl>
                                          <p:spTgt spid="6">
                                            <p:graphicEl>
                                              <a:dgm id="{3CCECF5F-E012-4FA4-84FC-5D85497417AC}"/>
                                            </p:graphicEl>
                                          </p:spTgt>
                                        </p:tgtEl>
                                      </p:cBhvr>
                                      <p:by x="150000" y="150000"/>
                                    </p:animScale>
                                  </p:childTnLst>
                                </p:cTn>
                              </p:par>
                              <p:par>
                                <p:cTn id="17" presetID="6" presetClass="emph" presetSubtype="0" fill="remove" grpId="0" nodeType="withEffect">
                                  <p:stCondLst>
                                    <p:cond delay="0"/>
                                  </p:stCondLst>
                                  <p:childTnLst>
                                    <p:animScale>
                                      <p:cBhvr>
                                        <p:cTn id="18" dur="2000" fill="hold"/>
                                        <p:tgtEl>
                                          <p:spTgt spid="6">
                                            <p:graphicEl>
                                              <a:dgm id="{B68EB296-52B9-42F8-A886-A0E7DDED50E0}"/>
                                            </p:graphic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remove" grpId="0" nodeType="clickEffect">
                                  <p:stCondLst>
                                    <p:cond delay="0"/>
                                  </p:stCondLst>
                                  <p:childTnLst>
                                    <p:animScale>
                                      <p:cBhvr>
                                        <p:cTn id="22" dur="2000" fill="hold"/>
                                        <p:tgtEl>
                                          <p:spTgt spid="6">
                                            <p:graphicEl>
                                              <a:dgm id="{4B64C6C0-3230-4823-8B4A-9605BBFCBBA6}"/>
                                            </p:graphicEl>
                                          </p:spTgt>
                                        </p:tgtEl>
                                      </p:cBhvr>
                                      <p:by x="150000" y="150000"/>
                                    </p:animScale>
                                  </p:childTnLst>
                                </p:cTn>
                              </p:par>
                              <p:par>
                                <p:cTn id="23" presetID="6" presetClass="emph" presetSubtype="0" fill="remove" grpId="0" nodeType="withEffect">
                                  <p:stCondLst>
                                    <p:cond delay="0"/>
                                  </p:stCondLst>
                                  <p:childTnLst>
                                    <p:animScale>
                                      <p:cBhvr>
                                        <p:cTn id="24" dur="2000" fill="hold"/>
                                        <p:tgtEl>
                                          <p:spTgt spid="6">
                                            <p:graphicEl>
                                              <a:dgm id="{4285008E-2CA3-4573-8577-F0FDBA3804E0}"/>
                                            </p:graphicEl>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remove" grpId="0" nodeType="clickEffect">
                                  <p:stCondLst>
                                    <p:cond delay="0"/>
                                  </p:stCondLst>
                                  <p:childTnLst>
                                    <p:animScale>
                                      <p:cBhvr>
                                        <p:cTn id="28" dur="2000" fill="hold"/>
                                        <p:tgtEl>
                                          <p:spTgt spid="6">
                                            <p:graphicEl>
                                              <a:dgm id="{271553A3-C943-452C-84E2-FB44EABE7FE5}"/>
                                            </p:graphicEl>
                                          </p:spTgt>
                                        </p:tgtEl>
                                      </p:cBhvr>
                                      <p:by x="150000" y="150000"/>
                                    </p:animScale>
                                  </p:childTnLst>
                                </p:cTn>
                              </p:par>
                              <p:par>
                                <p:cTn id="29" presetID="6" presetClass="emph" presetSubtype="0" fill="remove" grpId="0" nodeType="withEffect">
                                  <p:stCondLst>
                                    <p:cond delay="0"/>
                                  </p:stCondLst>
                                  <p:childTnLst>
                                    <p:animScale>
                                      <p:cBhvr>
                                        <p:cTn id="30" dur="2000" fill="hold"/>
                                        <p:tgtEl>
                                          <p:spTgt spid="6">
                                            <p:graphicEl>
                                              <a:dgm id="{320069BC-22A7-4D41-953A-C0142627C5B9}"/>
                                            </p:graphicEl>
                                          </p:spTgt>
                                        </p:tgtEl>
                                      </p:cBhvr>
                                      <p:by x="150000" y="150000"/>
                                    </p:animScale>
                                  </p:childTnLst>
                                </p:cTn>
                              </p:par>
                              <p:par>
                                <p:cTn id="31" presetID="6" presetClass="emph" presetSubtype="0" fill="remove" grpId="0" nodeType="withEffect">
                                  <p:stCondLst>
                                    <p:cond delay="0"/>
                                  </p:stCondLst>
                                  <p:childTnLst>
                                    <p:animScale>
                                      <p:cBhvr>
                                        <p:cTn id="32" dur="2000" fill="hold"/>
                                        <p:tgtEl>
                                          <p:spTgt spid="6">
                                            <p:graphicEl>
                                              <a:dgm id="{8609CA28-B5A5-4BED-A9C1-468A50E1B79D}"/>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Preparation for Assignment</a:t>
            </a:r>
            <a:endParaRPr lang="en-US" dirty="0"/>
          </a:p>
        </p:txBody>
      </p:sp>
      <p:sp>
        <p:nvSpPr>
          <p:cNvPr id="3" name="Content Placeholder 2"/>
          <p:cNvSpPr>
            <a:spLocks noGrp="1"/>
          </p:cNvSpPr>
          <p:nvPr>
            <p:ph sz="quarter" idx="1"/>
          </p:nvPr>
        </p:nvSpPr>
        <p:spPr>
          <a:xfrm>
            <a:off x="304800" y="1752600"/>
            <a:ext cx="8229600" cy="4495800"/>
          </a:xfrm>
        </p:spPr>
        <p:txBody>
          <a:bodyPr/>
          <a:lstStyle/>
          <a:p>
            <a:r>
              <a:rPr lang="en-US" b="1" dirty="0" smtClean="0">
                <a:solidFill>
                  <a:srgbClr val="0000CC"/>
                </a:solidFill>
              </a:rPr>
              <a:t>Contractual Obligations</a:t>
            </a:r>
          </a:p>
          <a:p>
            <a:pPr lvl="1"/>
            <a:r>
              <a:rPr lang="en-US" b="1" dirty="0"/>
              <a:t> </a:t>
            </a:r>
            <a:r>
              <a:rPr lang="en-US" dirty="0" smtClean="0"/>
              <a:t>Make sure to review any obligations regarding your employment</a:t>
            </a:r>
          </a:p>
          <a:p>
            <a:pPr lvl="2"/>
            <a:r>
              <a:rPr lang="en-US" dirty="0" smtClean="0"/>
              <a:t>Business</a:t>
            </a:r>
          </a:p>
          <a:p>
            <a:pPr lvl="2"/>
            <a:r>
              <a:rPr lang="en-US" dirty="0" smtClean="0"/>
              <a:t>Personal obligations</a:t>
            </a:r>
          </a:p>
          <a:p>
            <a:pPr>
              <a:buNone/>
            </a:pPr>
            <a:endParaRPr lang="en-US" dirty="0"/>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20</a:t>
            </a:fld>
            <a:endParaRPr lang="en-US"/>
          </a:p>
        </p:txBody>
      </p:sp>
      <p:pic>
        <p:nvPicPr>
          <p:cNvPr id="7" name="Picture 6" descr="https://encrypted-tbn3.google.com/images?q=tbn:ANd9GcS6IlYPZcWd3xWn46wCNqCDEyEQXC3FVln5IBFXlxJi55BmzWajKQ"/>
          <p:cNvPicPr/>
          <p:nvPr/>
        </p:nvPicPr>
        <p:blipFill>
          <a:blip r:embed="rId4" cstate="print"/>
          <a:srcRect/>
          <a:stretch>
            <a:fillRect/>
          </a:stretch>
        </p:blipFill>
        <p:spPr bwMode="auto">
          <a:xfrm>
            <a:off x="4724400" y="3810000"/>
            <a:ext cx="3771900" cy="27051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haitiancreoletranslation.com/translator/spanish-translation/spanish/spanish-transla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200400"/>
            <a:ext cx="4048125" cy="2686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2648" y="228600"/>
            <a:ext cx="7007352" cy="990600"/>
          </a:xfrm>
        </p:spPr>
        <p:txBody>
          <a:bodyPr>
            <a:normAutofit/>
          </a:bodyPr>
          <a:lstStyle/>
          <a:p>
            <a:r>
              <a:rPr lang="en-US" dirty="0" smtClean="0"/>
              <a:t>Preparation for Assignment</a:t>
            </a:r>
            <a:endParaRPr lang="en-US" dirty="0"/>
          </a:p>
        </p:txBody>
      </p:sp>
      <p:sp>
        <p:nvSpPr>
          <p:cNvPr id="3" name="Content Placeholder 2"/>
          <p:cNvSpPr>
            <a:spLocks noGrp="1"/>
          </p:cNvSpPr>
          <p:nvPr>
            <p:ph sz="quarter" idx="1"/>
          </p:nvPr>
        </p:nvSpPr>
        <p:spPr>
          <a:xfrm>
            <a:off x="233891" y="1676400"/>
            <a:ext cx="8153400" cy="4495800"/>
          </a:xfrm>
        </p:spPr>
        <p:txBody>
          <a:bodyPr/>
          <a:lstStyle/>
          <a:p>
            <a:r>
              <a:rPr lang="en-US" b="1" dirty="0" smtClean="0">
                <a:solidFill>
                  <a:srgbClr val="0000CC"/>
                </a:solidFill>
              </a:rPr>
              <a:t>Language Skills</a:t>
            </a:r>
          </a:p>
          <a:p>
            <a:pPr lvl="1"/>
            <a:r>
              <a:rPr lang="en-US" dirty="0"/>
              <a:t> </a:t>
            </a:r>
            <a:r>
              <a:rPr lang="en-US" dirty="0" smtClean="0"/>
              <a:t>Try to learn basic expression in local language</a:t>
            </a:r>
          </a:p>
          <a:p>
            <a:pPr lvl="1"/>
            <a:r>
              <a:rPr lang="en-US" b="1" dirty="0" smtClean="0"/>
              <a:t> </a:t>
            </a:r>
            <a:r>
              <a:rPr lang="en-US" dirty="0" smtClean="0"/>
              <a:t>Try to take language programs  </a:t>
            </a:r>
            <a:endParaRPr lang="en-US" b="1" dirty="0" smtClean="0"/>
          </a:p>
        </p:txBody>
      </p:sp>
      <p:pic>
        <p:nvPicPr>
          <p:cNvPr id="4" name="Picture 3" descr="University"/>
          <p:cNvPicPr>
            <a:picLocks noChangeAspect="1" noChangeArrowheads="1"/>
          </p:cNvPicPr>
          <p:nvPr/>
        </p:nvPicPr>
        <p:blipFill>
          <a:blip r:embed="rId4"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21</a:t>
            </a:fld>
            <a:endParaRPr lang="en-US"/>
          </a:p>
        </p:txBody>
      </p:sp>
      <p:pic>
        <p:nvPicPr>
          <p:cNvPr id="21506" name="Picture 2" descr="http://static.thepioneerwoman.com/homeschooling/files/2011/07/community-question-spanish-or-lat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4038600"/>
            <a:ext cx="4043891" cy="2695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Preparation for Assignment</a:t>
            </a:r>
            <a:endParaRPr lang="en-US" dirty="0"/>
          </a:p>
        </p:txBody>
      </p:sp>
      <p:sp>
        <p:nvSpPr>
          <p:cNvPr id="3" name="Content Placeholder 2"/>
          <p:cNvSpPr>
            <a:spLocks noGrp="1"/>
          </p:cNvSpPr>
          <p:nvPr>
            <p:ph sz="quarter" idx="1"/>
          </p:nvPr>
        </p:nvSpPr>
        <p:spPr>
          <a:xfrm>
            <a:off x="233891" y="1600200"/>
            <a:ext cx="5176309" cy="5105400"/>
          </a:xfrm>
        </p:spPr>
        <p:txBody>
          <a:bodyPr/>
          <a:lstStyle/>
          <a:p>
            <a:r>
              <a:rPr lang="en-US" b="1" dirty="0" smtClean="0">
                <a:solidFill>
                  <a:srgbClr val="0000CC"/>
                </a:solidFill>
              </a:rPr>
              <a:t>Food and Culture Experimentation</a:t>
            </a:r>
          </a:p>
          <a:p>
            <a:pPr lvl="1"/>
            <a:r>
              <a:rPr lang="en-US" dirty="0"/>
              <a:t> </a:t>
            </a:r>
            <a:r>
              <a:rPr lang="en-US" dirty="0" smtClean="0"/>
              <a:t>Familiarize yourself with the food and culture </a:t>
            </a:r>
          </a:p>
          <a:p>
            <a:pPr lvl="1"/>
            <a:r>
              <a:rPr lang="en-US" dirty="0"/>
              <a:t> </a:t>
            </a:r>
            <a:r>
              <a:rPr lang="en-US" dirty="0" smtClean="0"/>
              <a:t>Try sampling several Latin foods</a:t>
            </a:r>
          </a:p>
          <a:p>
            <a:pPr lvl="1"/>
            <a:r>
              <a:rPr lang="en-US" dirty="0"/>
              <a:t> </a:t>
            </a:r>
            <a:r>
              <a:rPr lang="en-US" dirty="0" smtClean="0"/>
              <a:t>You can find information about Latin food through various sources </a:t>
            </a:r>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22</a:t>
            </a:fld>
            <a:endParaRPr lang="en-US"/>
          </a:p>
        </p:txBody>
      </p:sp>
      <p:pic>
        <p:nvPicPr>
          <p:cNvPr id="22530" name="Picture 2" descr="http://3.bp.blogspot.com/_6Zleupk7NiI/S9Rd7F0s15I/AAAAAAAAACo/JnkKit2SSmA/s1600/Yucatan-Foo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276600"/>
            <a:ext cx="3429000" cy="275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6165027" y="6257925"/>
            <a:ext cx="1614545" cy="646331"/>
          </a:xfrm>
          <a:prstGeom prst="rect">
            <a:avLst/>
          </a:prstGeom>
          <a:noFill/>
        </p:spPr>
        <p:txBody>
          <a:bodyPr wrap="none" rtlCol="0">
            <a:spAutoFit/>
          </a:bodyPr>
          <a:lstStyle/>
          <a:p>
            <a:r>
              <a:rPr lang="en-US" b="1" dirty="0"/>
              <a:t>Comida </a:t>
            </a:r>
            <a:r>
              <a:rPr lang="en-US" b="1" dirty="0" err="1"/>
              <a:t>Tipica</a:t>
            </a:r>
            <a:r>
              <a:rPr lang="en-US" b="1" dirty="0"/>
              <a: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Preparation for Assignment</a:t>
            </a:r>
            <a:endParaRPr lang="en-US" dirty="0"/>
          </a:p>
        </p:txBody>
      </p:sp>
      <p:sp>
        <p:nvSpPr>
          <p:cNvPr id="3" name="Content Placeholder 2"/>
          <p:cNvSpPr>
            <a:spLocks noGrp="1"/>
          </p:cNvSpPr>
          <p:nvPr>
            <p:ph sz="quarter" idx="1"/>
          </p:nvPr>
        </p:nvSpPr>
        <p:spPr>
          <a:xfrm>
            <a:off x="233891" y="1752600"/>
            <a:ext cx="8153400" cy="4495800"/>
          </a:xfrm>
        </p:spPr>
        <p:txBody>
          <a:bodyPr/>
          <a:lstStyle/>
          <a:p>
            <a:r>
              <a:rPr lang="en-US" b="1" dirty="0" smtClean="0">
                <a:solidFill>
                  <a:srgbClr val="0000CC"/>
                </a:solidFill>
              </a:rPr>
              <a:t>Planning for Your Family</a:t>
            </a:r>
          </a:p>
          <a:p>
            <a:pPr lvl="1"/>
            <a:r>
              <a:rPr lang="en-US" dirty="0"/>
              <a:t> </a:t>
            </a:r>
            <a:r>
              <a:rPr lang="en-US" dirty="0" smtClean="0"/>
              <a:t>With family members</a:t>
            </a:r>
          </a:p>
          <a:p>
            <a:pPr lvl="2"/>
            <a:r>
              <a:rPr lang="en-US" dirty="0"/>
              <a:t> </a:t>
            </a:r>
            <a:r>
              <a:rPr lang="en-US" dirty="0" smtClean="0"/>
              <a:t>Prepare yourself before them</a:t>
            </a:r>
          </a:p>
          <a:p>
            <a:pPr lvl="1"/>
            <a:r>
              <a:rPr lang="en-US" dirty="0"/>
              <a:t> </a:t>
            </a:r>
            <a:r>
              <a:rPr lang="en-US" dirty="0" smtClean="0"/>
              <a:t>Without family members</a:t>
            </a:r>
          </a:p>
          <a:p>
            <a:pPr lvl="2"/>
            <a:r>
              <a:rPr lang="en-US" dirty="0"/>
              <a:t> </a:t>
            </a:r>
            <a:r>
              <a:rPr lang="en-US" dirty="0" smtClean="0"/>
              <a:t>Check availability of international communication channels</a:t>
            </a:r>
          </a:p>
          <a:p>
            <a:pPr>
              <a:buNone/>
            </a:pPr>
            <a:endParaRPr lang="en-US" dirty="0"/>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23</a:t>
            </a:fld>
            <a:endParaRPr lang="en-US"/>
          </a:p>
        </p:txBody>
      </p:sp>
      <p:pic>
        <p:nvPicPr>
          <p:cNvPr id="2050" name="Picture 2" descr="http://image1.masterfile.com/em_w/01/08/38/600-01083822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895" y="4304001"/>
            <a:ext cx="2619376" cy="1747838"/>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http://www.icibusiness.com/images/social%20media/sky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5177920"/>
            <a:ext cx="1676400" cy="1489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On Assignment</a:t>
            </a:r>
            <a:endParaRPr lang="en-US" dirty="0"/>
          </a:p>
        </p:txBody>
      </p:sp>
      <p:sp>
        <p:nvSpPr>
          <p:cNvPr id="3" name="Content Placeholder 2"/>
          <p:cNvSpPr>
            <a:spLocks noGrp="1"/>
          </p:cNvSpPr>
          <p:nvPr>
            <p:ph sz="quarter" idx="1"/>
          </p:nvPr>
        </p:nvSpPr>
        <p:spPr>
          <a:xfrm>
            <a:off x="261600" y="1600200"/>
            <a:ext cx="8153400" cy="4495800"/>
          </a:xfrm>
        </p:spPr>
        <p:txBody>
          <a:bodyPr/>
          <a:lstStyle/>
          <a:p>
            <a:r>
              <a:rPr lang="en-US" b="1" dirty="0" smtClean="0">
                <a:solidFill>
                  <a:srgbClr val="0000CC"/>
                </a:solidFill>
              </a:rPr>
              <a:t>Network Maintenance</a:t>
            </a:r>
          </a:p>
          <a:p>
            <a:r>
              <a:rPr lang="en-US" b="1" dirty="0" smtClean="0">
                <a:solidFill>
                  <a:srgbClr val="0000CC"/>
                </a:solidFill>
              </a:rPr>
              <a:t>Network Development</a:t>
            </a:r>
          </a:p>
          <a:p>
            <a:r>
              <a:rPr lang="en-US" b="1" dirty="0" smtClean="0">
                <a:solidFill>
                  <a:srgbClr val="0000CC"/>
                </a:solidFill>
              </a:rPr>
              <a:t>Family Engagement</a:t>
            </a:r>
          </a:p>
          <a:p>
            <a:endParaRPr lang="en-US" dirty="0" smtClean="0"/>
          </a:p>
          <a:p>
            <a:pPr>
              <a:buNone/>
            </a:pPr>
            <a:endParaRPr lang="en-US" dirty="0"/>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24</a:t>
            </a:fld>
            <a:endParaRPr lang="en-US"/>
          </a:p>
        </p:txBody>
      </p:sp>
      <p:pic>
        <p:nvPicPr>
          <p:cNvPr id="3074" name="Picture 2" descr="http://www02.abb.com/GLOBAL/ABBZH/abbzh253.nsf/viewunid/12FE7F98F19583D4C1256AC500527B74/$file/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618" y="4191000"/>
            <a:ext cx="2114550" cy="2228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On Assignment</a:t>
            </a:r>
            <a:endParaRPr lang="en-US" dirty="0"/>
          </a:p>
        </p:txBody>
      </p:sp>
      <p:sp>
        <p:nvSpPr>
          <p:cNvPr id="3" name="Content Placeholder 2"/>
          <p:cNvSpPr>
            <a:spLocks noGrp="1"/>
          </p:cNvSpPr>
          <p:nvPr>
            <p:ph sz="quarter" idx="1"/>
          </p:nvPr>
        </p:nvSpPr>
        <p:spPr>
          <a:xfrm>
            <a:off x="268527" y="1755623"/>
            <a:ext cx="8153400" cy="4495800"/>
          </a:xfrm>
        </p:spPr>
        <p:txBody>
          <a:bodyPr/>
          <a:lstStyle/>
          <a:p>
            <a:r>
              <a:rPr lang="en-US" b="1" dirty="0" smtClean="0">
                <a:solidFill>
                  <a:srgbClr val="0000CC"/>
                </a:solidFill>
              </a:rPr>
              <a:t>Network Maintenance</a:t>
            </a:r>
            <a:endParaRPr lang="en-US" dirty="0" smtClean="0">
              <a:solidFill>
                <a:srgbClr val="0000CC"/>
              </a:solidFill>
            </a:endParaRPr>
          </a:p>
          <a:p>
            <a:pPr lvl="1"/>
            <a:r>
              <a:rPr lang="en-US" b="1" dirty="0"/>
              <a:t> </a:t>
            </a:r>
            <a:r>
              <a:rPr lang="en-US" dirty="0" smtClean="0"/>
              <a:t>Maintain your professional and personal networks </a:t>
            </a:r>
          </a:p>
          <a:p>
            <a:pPr lvl="2"/>
            <a:r>
              <a:rPr lang="en-US" b="1" dirty="0"/>
              <a:t> </a:t>
            </a:r>
            <a:r>
              <a:rPr lang="en-US" dirty="0" smtClean="0"/>
              <a:t>Reduce the sense of isolation after returning to home</a:t>
            </a:r>
          </a:p>
          <a:p>
            <a:pPr lvl="2"/>
            <a:r>
              <a:rPr lang="en-US" b="1" dirty="0"/>
              <a:t> </a:t>
            </a:r>
            <a:r>
              <a:rPr lang="en-US" dirty="0" smtClean="0"/>
              <a:t>Help you to re-settle down after the assignment</a:t>
            </a:r>
            <a:endParaRPr lang="en-US" b="1" dirty="0" smtClean="0"/>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25</a:t>
            </a:fld>
            <a:endParaRPr lang="en-US"/>
          </a:p>
        </p:txBody>
      </p:sp>
      <p:pic>
        <p:nvPicPr>
          <p:cNvPr id="24578" name="Picture 2" descr="http://www.fastrackmedia.com/images/blog_cover/Picture_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107" y="3810000"/>
            <a:ext cx="3848004" cy="27775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582" name="Picture 6" descr="BlackBer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3764" y="4125352"/>
            <a:ext cx="3429000" cy="2146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On Assignment</a:t>
            </a:r>
            <a:endParaRPr lang="en-US" dirty="0"/>
          </a:p>
        </p:txBody>
      </p:sp>
      <p:sp>
        <p:nvSpPr>
          <p:cNvPr id="3" name="Content Placeholder 2"/>
          <p:cNvSpPr>
            <a:spLocks noGrp="1"/>
          </p:cNvSpPr>
          <p:nvPr>
            <p:ph sz="quarter" idx="1"/>
          </p:nvPr>
        </p:nvSpPr>
        <p:spPr>
          <a:xfrm>
            <a:off x="233891" y="1676400"/>
            <a:ext cx="8153400" cy="4495800"/>
          </a:xfrm>
        </p:spPr>
        <p:txBody>
          <a:bodyPr/>
          <a:lstStyle/>
          <a:p>
            <a:r>
              <a:rPr lang="en-US" b="1" dirty="0" smtClean="0">
                <a:solidFill>
                  <a:srgbClr val="0000CC"/>
                </a:solidFill>
              </a:rPr>
              <a:t>Network Development</a:t>
            </a:r>
          </a:p>
          <a:p>
            <a:pPr lvl="1"/>
            <a:r>
              <a:rPr lang="en-US" b="1" dirty="0"/>
              <a:t> </a:t>
            </a:r>
            <a:r>
              <a:rPr lang="en-US" dirty="0" smtClean="0"/>
              <a:t>Develop a new and robust network while on assignment</a:t>
            </a:r>
          </a:p>
          <a:p>
            <a:pPr lvl="1"/>
            <a:r>
              <a:rPr lang="en-US" b="1" dirty="0"/>
              <a:t> </a:t>
            </a:r>
            <a:r>
              <a:rPr lang="en-US" dirty="0" smtClean="0"/>
              <a:t>Help you to bring potential benefits from relationships on assignments </a:t>
            </a:r>
            <a:endParaRPr lang="en-US" b="1" dirty="0" smtClean="0"/>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26</a:t>
            </a:fld>
            <a:endParaRPr lang="en-US"/>
          </a:p>
        </p:txBody>
      </p:sp>
      <p:pic>
        <p:nvPicPr>
          <p:cNvPr id="6146" name="Picture 2" descr="http://www.google.com/url?source=imglanding&amp;ct=img&amp;q=http://upload.wikimedia.org/wikipedia/commons/thumb/0/00/Virtual_Private_Network_overview.svg/330px-Virtual_Private_Network_overview.svg.png&amp;sa=X&amp;ei=HOAiT8_vKdCUtweduoSiCw&amp;ved=0CAsQ8wc&amp;usg=AFQjCNGQyp260oVlU8rf4dLCJBKsq9ad7A"/>
          <p:cNvPicPr>
            <a:picLocks noChangeAspect="1" noChangeArrowheads="1"/>
          </p:cNvPicPr>
          <p:nvPr/>
        </p:nvPicPr>
        <p:blipFill>
          <a:blip r:embed="rId4" cstate="print"/>
          <a:srcRect t="17073"/>
          <a:stretch>
            <a:fillRect/>
          </a:stretch>
        </p:blipFill>
        <p:spPr bwMode="auto">
          <a:xfrm>
            <a:off x="3938318" y="3810000"/>
            <a:ext cx="5205682" cy="304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blogcdn.com/www.luxist.com/media/2009/01/machu-picch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986" y="1712416"/>
            <a:ext cx="2819400" cy="2055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2648" y="228600"/>
            <a:ext cx="7007352" cy="990600"/>
          </a:xfrm>
        </p:spPr>
        <p:txBody>
          <a:bodyPr>
            <a:normAutofit/>
          </a:bodyPr>
          <a:lstStyle/>
          <a:p>
            <a:r>
              <a:rPr lang="en-US" dirty="0" smtClean="0"/>
              <a:t>On Assignment</a:t>
            </a:r>
            <a:endParaRPr lang="en-US" dirty="0"/>
          </a:p>
        </p:txBody>
      </p:sp>
      <p:sp>
        <p:nvSpPr>
          <p:cNvPr id="3" name="Content Placeholder 2"/>
          <p:cNvSpPr>
            <a:spLocks noGrp="1"/>
          </p:cNvSpPr>
          <p:nvPr>
            <p:ph sz="quarter" idx="1"/>
          </p:nvPr>
        </p:nvSpPr>
        <p:spPr>
          <a:xfrm>
            <a:off x="0" y="1676400"/>
            <a:ext cx="8387291" cy="1295400"/>
          </a:xfrm>
        </p:spPr>
        <p:txBody>
          <a:bodyPr/>
          <a:lstStyle/>
          <a:p>
            <a:r>
              <a:rPr lang="en-US" b="1" dirty="0" smtClean="0">
                <a:solidFill>
                  <a:srgbClr val="0000CC"/>
                </a:solidFill>
              </a:rPr>
              <a:t>Family Engagement</a:t>
            </a:r>
          </a:p>
          <a:p>
            <a:pPr lvl="1"/>
            <a:r>
              <a:rPr lang="en-US" dirty="0" smtClean="0"/>
              <a:t>With family members on assignment</a:t>
            </a:r>
            <a:endParaRPr lang="en-US" dirty="0"/>
          </a:p>
        </p:txBody>
      </p:sp>
      <p:pic>
        <p:nvPicPr>
          <p:cNvPr id="4" name="Picture 3" descr="University"/>
          <p:cNvPicPr>
            <a:picLocks noChangeAspect="1" noChangeArrowheads="1"/>
          </p:cNvPicPr>
          <p:nvPr/>
        </p:nvPicPr>
        <p:blipFill>
          <a:blip r:embed="rId4"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27</a:t>
            </a:fld>
            <a:endParaRPr lang="en-US"/>
          </a:p>
        </p:txBody>
      </p:sp>
      <p:pic>
        <p:nvPicPr>
          <p:cNvPr id="4098" name="Picture 2" descr="http://www.google.com/url?source=imglanding&amp;ct=img&amp;q=http://www.businessinsofia.com/Communication%20Images/Calling%20Abroad.jpg&amp;sa=X&amp;ei=7eAiT-SEO4SutwfpqvyiCw&amp;ved=0CAsQ8wc&amp;usg=AFQjCNHghIYMuxqjTwJo2BewV21aOF8RzA"/>
          <p:cNvPicPr>
            <a:picLocks noChangeAspect="1" noChangeArrowheads="1"/>
          </p:cNvPicPr>
          <p:nvPr/>
        </p:nvPicPr>
        <p:blipFill>
          <a:blip r:embed="rId5" cstate="print"/>
          <a:srcRect/>
          <a:stretch>
            <a:fillRect/>
          </a:stretch>
        </p:blipFill>
        <p:spPr bwMode="auto">
          <a:xfrm>
            <a:off x="228600" y="2838450"/>
            <a:ext cx="3705225" cy="4019550"/>
          </a:xfrm>
          <a:prstGeom prst="rect">
            <a:avLst/>
          </a:prstGeom>
          <a:noFill/>
        </p:spPr>
      </p:pic>
      <p:sp>
        <p:nvSpPr>
          <p:cNvPr id="8" name="Content Placeholder 2"/>
          <p:cNvSpPr txBox="1">
            <a:spLocks/>
          </p:cNvSpPr>
          <p:nvPr/>
        </p:nvSpPr>
        <p:spPr>
          <a:xfrm>
            <a:off x="3886200" y="4495800"/>
            <a:ext cx="5257800" cy="1676400"/>
          </a:xfrm>
          <a:prstGeom prst="rect">
            <a:avLst/>
          </a:prstGeom>
        </p:spPr>
        <p:txBody>
          <a:bodyPr vert="horz">
            <a:normAutofit/>
          </a:bodyPr>
          <a:lstStyle/>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Without family members on assignment</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6172200" y="3733800"/>
            <a:ext cx="2971800" cy="307777"/>
          </a:xfrm>
          <a:prstGeom prst="rect">
            <a:avLst/>
          </a:prstGeom>
          <a:noFill/>
        </p:spPr>
        <p:txBody>
          <a:bodyPr wrap="square" rtlCol="0">
            <a:spAutoFit/>
          </a:bodyPr>
          <a:lstStyle/>
          <a:p>
            <a:r>
              <a:rPr lang="en-US" sz="1400" dirty="0" smtClean="0"/>
              <a:t>Visit Historic Sites: Machu Picchu</a:t>
            </a:r>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3276600"/>
            <a:ext cx="4114800" cy="2590800"/>
          </a:xfrm>
        </p:spPr>
        <p:txBody>
          <a:bodyPr>
            <a:normAutofit/>
          </a:bodyPr>
          <a:lstStyle/>
          <a:p>
            <a:r>
              <a:rPr lang="en-US" sz="4000" dirty="0" smtClean="0"/>
              <a:t>Expatriate Development Series</a:t>
            </a:r>
            <a:endParaRPr lang="en-US" sz="4000" dirty="0"/>
          </a:p>
        </p:txBody>
      </p:sp>
      <p:sp>
        <p:nvSpPr>
          <p:cNvPr id="3" name="Subtitle 2"/>
          <p:cNvSpPr>
            <a:spLocks noGrp="1"/>
          </p:cNvSpPr>
          <p:nvPr>
            <p:ph type="subTitle" idx="1"/>
          </p:nvPr>
        </p:nvSpPr>
        <p:spPr/>
        <p:txBody>
          <a:bodyPr/>
          <a:lstStyle/>
          <a:p>
            <a:r>
              <a:rPr lang="en-US" dirty="0" smtClean="0"/>
              <a:t>Latin America: Expatriate Development I</a:t>
            </a:r>
            <a:endParaRPr lang="en-US" dirty="0"/>
          </a:p>
        </p:txBody>
      </p:sp>
      <p:pic>
        <p:nvPicPr>
          <p:cNvPr id="5" name="Picture 4" descr="latin_america.gif"/>
          <p:cNvPicPr>
            <a:picLocks noChangeAspect="1"/>
          </p:cNvPicPr>
          <p:nvPr/>
        </p:nvPicPr>
        <p:blipFill>
          <a:blip r:embed="rId3" cstate="print"/>
          <a:srcRect l="4092" t="5556" r="1391" b="3333"/>
          <a:stretch>
            <a:fillRect/>
          </a:stretch>
        </p:blipFill>
        <p:spPr>
          <a:xfrm>
            <a:off x="76198" y="304800"/>
            <a:ext cx="4724401" cy="5534299"/>
          </a:xfrm>
          <a:prstGeom prst="rect">
            <a:avLst/>
          </a:prstGeom>
        </p:spPr>
      </p:pic>
      <p:pic>
        <p:nvPicPr>
          <p:cNvPr id="6" name="Picture 5" descr="University"/>
          <p:cNvPicPr>
            <a:picLocks noChangeAspect="1" noChangeArrowheads="1"/>
          </p:cNvPicPr>
          <p:nvPr/>
        </p:nvPicPr>
        <p:blipFill>
          <a:blip r:embed="rId4" cstate="print"/>
          <a:srcRect b="39999"/>
          <a:stretch>
            <a:fillRect/>
          </a:stretch>
        </p:blipFill>
        <p:spPr bwMode="auto">
          <a:xfrm>
            <a:off x="457199" y="6096000"/>
            <a:ext cx="914401" cy="59851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1FB5D0DB-3272-4E90-92CC-7C181D5C92F8}" type="slidenum">
              <a:rPr lang="en-US" smtClean="0"/>
              <a:pPr/>
              <a:t>3</a:t>
            </a:fld>
            <a:endParaRPr lang="en-US"/>
          </a:p>
        </p:txBody>
      </p:sp>
      <p:graphicFrame>
        <p:nvGraphicFramePr>
          <p:cNvPr id="5" name="Content Placeholder 5"/>
          <p:cNvGraphicFramePr>
            <a:graphicFrameLocks noGrp="1"/>
          </p:cNvGraphicFramePr>
          <p:nvPr>
            <p:ph sz="quarter" idx="1"/>
            <p:extLst>
              <p:ext uri="{D42A27DB-BD31-4B8C-83A1-F6EECF244321}">
                <p14:modId xmlns:p14="http://schemas.microsoft.com/office/powerpoint/2010/main" val="1262966925"/>
              </p:ext>
            </p:extLst>
          </p:nvPr>
        </p:nvGraphicFramePr>
        <p:xfrm>
          <a:off x="495300" y="1524000"/>
          <a:ext cx="83439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2971800" y="2895600"/>
            <a:ext cx="3200400" cy="2667000"/>
          </a:xfrm>
          <a:prstGeom prst="ellipse">
            <a:avLst/>
          </a:prstGeom>
          <a:solidFill>
            <a:schemeClr val="accent6"/>
          </a:solidFill>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r>
              <a:rPr lang="en-US" sz="1600" dirty="0" smtClean="0">
                <a:solidFill>
                  <a:schemeClr val="bg1"/>
                </a:solidFill>
              </a:rPr>
              <a:t>Language</a:t>
            </a:r>
          </a:p>
          <a:p>
            <a:pPr>
              <a:buFont typeface="Arial" pitchFamily="34" charset="0"/>
              <a:buChar char="•"/>
            </a:pPr>
            <a:r>
              <a:rPr lang="en-US" sz="1600" dirty="0" smtClean="0">
                <a:solidFill>
                  <a:schemeClr val="bg1"/>
                </a:solidFill>
              </a:rPr>
              <a:t>Topics: Embrace and Avoid</a:t>
            </a:r>
          </a:p>
          <a:p>
            <a:pPr>
              <a:buFont typeface="Arial" pitchFamily="34" charset="0"/>
              <a:buChar char="•"/>
            </a:pPr>
            <a:r>
              <a:rPr lang="en-US" sz="1600" dirty="0" smtClean="0">
                <a:solidFill>
                  <a:schemeClr val="bg1"/>
                </a:solidFill>
              </a:rPr>
              <a:t>Words, Symbols and Their Meanings</a:t>
            </a:r>
          </a:p>
          <a:p>
            <a:pPr>
              <a:buFont typeface="Arial" pitchFamily="34" charset="0"/>
              <a:buChar char="•"/>
            </a:pPr>
            <a:r>
              <a:rPr lang="en-US" sz="1600" dirty="0" smtClean="0">
                <a:solidFill>
                  <a:schemeClr val="bg1"/>
                </a:solidFill>
              </a:rPr>
              <a:t>Preparation for Assignment</a:t>
            </a:r>
          </a:p>
          <a:p>
            <a:pPr>
              <a:buFont typeface="Arial" pitchFamily="34" charset="0"/>
              <a:buChar char="•"/>
            </a:pPr>
            <a:r>
              <a:rPr lang="en-US" sz="1600" dirty="0" smtClean="0">
                <a:solidFill>
                  <a:schemeClr val="bg1"/>
                </a:solidFill>
              </a:rPr>
              <a:t>While on Assignment</a:t>
            </a:r>
            <a:endParaRPr lang="en-US" sz="1600" dirty="0">
              <a:solidFill>
                <a:schemeClr val="bg1"/>
              </a:solidFill>
            </a:endParaRPr>
          </a:p>
        </p:txBody>
      </p:sp>
      <p:sp>
        <p:nvSpPr>
          <p:cNvPr id="7" name="Down Arrow 6"/>
          <p:cNvSpPr/>
          <p:nvPr/>
        </p:nvSpPr>
        <p:spPr>
          <a:xfrm>
            <a:off x="4348657" y="2651234"/>
            <a:ext cx="609600" cy="399394"/>
          </a:xfrm>
          <a:prstGeom prst="downArrow">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itle 1"/>
          <p:cNvSpPr>
            <a:spLocks noGrp="1"/>
          </p:cNvSpPr>
          <p:nvPr>
            <p:ph type="title"/>
          </p:nvPr>
        </p:nvSpPr>
        <p:spPr/>
        <p:txBody>
          <a:bodyPr>
            <a:normAutofit/>
          </a:bodyPr>
          <a:lstStyle/>
          <a:p>
            <a:r>
              <a:rPr lang="en-US" sz="3600" dirty="0" smtClean="0"/>
              <a:t>International Retailing: Latin America</a:t>
            </a:r>
            <a:endParaRPr lang="en-US" sz="3600" dirty="0"/>
          </a:p>
        </p:txBody>
      </p:sp>
    </p:spTree>
    <p:extLst>
      <p:ext uri="{BB962C8B-B14F-4D97-AF65-F5344CB8AC3E}">
        <p14:creationId xmlns:p14="http://schemas.microsoft.com/office/powerpoint/2010/main" val="225522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graphicEl>
                                              <a:dgm id="{D0083D48-4D2D-4A03-ACB5-CB12CCF13ABD}"/>
                                            </p:graphicEl>
                                          </p:spTgt>
                                        </p:tgtEl>
                                      </p:cBhvr>
                                      <p:by x="150000" y="150000"/>
                                    </p:animScale>
                                  </p:childTnLst>
                                </p:cTn>
                              </p:par>
                              <p:par>
                                <p:cTn id="7" presetID="16" presetClass="entr" presetSubtype="21"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500"/>
                                        <p:tgtEl>
                                          <p:spTgt spid="7"/>
                                        </p:tgtEl>
                                      </p:cBhvr>
                                    </p:animEffec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Topics: Embrace and Avoid</a:t>
            </a:r>
            <a:endParaRPr lang="en-US" dirty="0"/>
          </a:p>
        </p:txBody>
      </p:sp>
      <p:sp>
        <p:nvSpPr>
          <p:cNvPr id="3" name="Content Placeholder 2"/>
          <p:cNvSpPr>
            <a:spLocks noGrp="1"/>
          </p:cNvSpPr>
          <p:nvPr>
            <p:ph sz="quarter" idx="1"/>
          </p:nvPr>
        </p:nvSpPr>
        <p:spPr>
          <a:xfrm>
            <a:off x="0" y="1600200"/>
            <a:ext cx="2971800" cy="4495800"/>
          </a:xfrm>
        </p:spPr>
        <p:txBody>
          <a:bodyPr/>
          <a:lstStyle/>
          <a:p>
            <a:r>
              <a:rPr lang="en-US" b="1" dirty="0" smtClean="0">
                <a:solidFill>
                  <a:srgbClr val="0000CC"/>
                </a:solidFill>
              </a:rPr>
              <a:t>Sports</a:t>
            </a:r>
          </a:p>
          <a:p>
            <a:r>
              <a:rPr lang="en-US" b="1" dirty="0" smtClean="0">
                <a:solidFill>
                  <a:srgbClr val="0000CC"/>
                </a:solidFill>
              </a:rPr>
              <a:t>Politics</a:t>
            </a:r>
          </a:p>
          <a:p>
            <a:r>
              <a:rPr lang="en-US" b="1" dirty="0" smtClean="0">
                <a:solidFill>
                  <a:srgbClr val="0000CC"/>
                </a:solidFill>
              </a:rPr>
              <a:t>Art</a:t>
            </a:r>
          </a:p>
          <a:p>
            <a:r>
              <a:rPr lang="en-US" b="1" dirty="0" smtClean="0">
                <a:solidFill>
                  <a:srgbClr val="0000CC"/>
                </a:solidFill>
              </a:rPr>
              <a:t>Religion</a:t>
            </a:r>
          </a:p>
          <a:p>
            <a:r>
              <a:rPr lang="en-US" b="1" dirty="0" smtClean="0">
                <a:solidFill>
                  <a:srgbClr val="0000CC"/>
                </a:solidFill>
              </a:rPr>
              <a:t>Inter-Cultural Relations</a:t>
            </a:r>
            <a:endParaRPr lang="en-US" b="1" dirty="0">
              <a:solidFill>
                <a:srgbClr val="0000CC"/>
              </a:solidFill>
            </a:endParaRPr>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4</a:t>
            </a:fld>
            <a:endParaRPr lang="en-US"/>
          </a:p>
        </p:txBody>
      </p:sp>
      <p:pic>
        <p:nvPicPr>
          <p:cNvPr id="2050" name="Picture 2" descr="http://4.bp.blogspot.com/_rSi0ypcUPvM/S9KV1xnA69I/AAAAAAAAAFM/XjnDTCc9phU/s160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1600200"/>
            <a:ext cx="3895725" cy="300990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52" name="Picture 4" descr="http://www.latinamericanstudies.org/brazil/chavez-evo-lula-corre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581400"/>
            <a:ext cx="4152900"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248400"/>
            <a:ext cx="8382000" cy="369332"/>
          </a:xfrm>
          <a:prstGeom prst="rect">
            <a:avLst/>
          </a:prstGeom>
          <a:noFill/>
        </p:spPr>
        <p:txBody>
          <a:bodyPr wrap="square" rtlCol="0">
            <a:spAutoFit/>
          </a:bodyPr>
          <a:lstStyle/>
          <a:p>
            <a:r>
              <a:rPr lang="en-US" dirty="0" smtClean="0"/>
              <a:t>(The former president of Brazil, Lula and other representatives in Latin America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portzfun.com/photo/cache/bull-fighting/spanish-bullfighter_500_copyr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971800"/>
            <a:ext cx="4762500" cy="3276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2648" y="228600"/>
            <a:ext cx="7007352" cy="990600"/>
          </a:xfrm>
        </p:spPr>
        <p:txBody>
          <a:bodyPr>
            <a:normAutofit/>
          </a:bodyPr>
          <a:lstStyle/>
          <a:p>
            <a:r>
              <a:rPr lang="en-US" dirty="0" smtClean="0"/>
              <a:t>Embrace</a:t>
            </a:r>
            <a:endParaRPr lang="en-US" dirty="0"/>
          </a:p>
        </p:txBody>
      </p:sp>
      <p:sp>
        <p:nvSpPr>
          <p:cNvPr id="3" name="Content Placeholder 2"/>
          <p:cNvSpPr>
            <a:spLocks noGrp="1"/>
          </p:cNvSpPr>
          <p:nvPr>
            <p:ph sz="quarter" idx="1"/>
          </p:nvPr>
        </p:nvSpPr>
        <p:spPr>
          <a:xfrm>
            <a:off x="228600" y="1600200"/>
            <a:ext cx="3352800" cy="4724400"/>
          </a:xfrm>
        </p:spPr>
        <p:txBody>
          <a:bodyPr>
            <a:normAutofit/>
          </a:bodyPr>
          <a:lstStyle/>
          <a:p>
            <a:r>
              <a:rPr lang="en-US" b="1" dirty="0" smtClean="0">
                <a:solidFill>
                  <a:srgbClr val="0000CC"/>
                </a:solidFill>
              </a:rPr>
              <a:t>Sports</a:t>
            </a:r>
          </a:p>
          <a:p>
            <a:pPr lvl="1"/>
            <a:r>
              <a:rPr lang="en-US" dirty="0" err="1" smtClean="0"/>
              <a:t>Futbol</a:t>
            </a:r>
            <a:r>
              <a:rPr lang="en-US" dirty="0" smtClean="0"/>
              <a:t> (soccer)</a:t>
            </a:r>
          </a:p>
          <a:p>
            <a:pPr lvl="1"/>
            <a:r>
              <a:rPr lang="en-US" dirty="0" smtClean="0"/>
              <a:t>Baseball</a:t>
            </a:r>
          </a:p>
          <a:p>
            <a:pPr lvl="1"/>
            <a:r>
              <a:rPr lang="en-US" dirty="0" smtClean="0"/>
              <a:t>Basketball</a:t>
            </a:r>
          </a:p>
          <a:p>
            <a:pPr lvl="1"/>
            <a:r>
              <a:rPr lang="en-US" dirty="0" smtClean="0"/>
              <a:t>Bullfighting</a:t>
            </a:r>
          </a:p>
          <a:p>
            <a:pPr lvl="1"/>
            <a:endParaRPr lang="en-US" dirty="0" smtClean="0"/>
          </a:p>
        </p:txBody>
      </p:sp>
      <p:pic>
        <p:nvPicPr>
          <p:cNvPr id="4" name="Picture 3" descr="University"/>
          <p:cNvPicPr>
            <a:picLocks noChangeAspect="1" noChangeArrowheads="1"/>
          </p:cNvPicPr>
          <p:nvPr/>
        </p:nvPicPr>
        <p:blipFill>
          <a:blip r:embed="rId4"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5</a:t>
            </a:fld>
            <a:endParaRPr lang="en-US"/>
          </a:p>
        </p:txBody>
      </p:sp>
      <p:pic>
        <p:nvPicPr>
          <p:cNvPr id="3074" name="Picture 2" descr="http://www.zonalatina.com/Zldata118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1752600"/>
            <a:ext cx="2495550" cy="2057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248400"/>
            <a:ext cx="8915400" cy="369332"/>
          </a:xfrm>
          <a:prstGeom prst="rect">
            <a:avLst/>
          </a:prstGeom>
        </p:spPr>
        <p:txBody>
          <a:bodyPr wrap="square">
            <a:spAutoFit/>
          </a:bodyPr>
          <a:lstStyle/>
          <a:p>
            <a:r>
              <a:rPr lang="en-US" b="1" dirty="0" smtClean="0"/>
              <a:t>Click here for more information about </a:t>
            </a:r>
            <a:r>
              <a:rPr lang="en-US" b="1" dirty="0" smtClean="0">
                <a:hlinkClick r:id="rId6"/>
              </a:rPr>
              <a:t>Bullfighting </a:t>
            </a:r>
            <a:endParaRPr lang="en-U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Embrace</a:t>
            </a:r>
            <a:endParaRPr lang="en-US" dirty="0"/>
          </a:p>
        </p:txBody>
      </p:sp>
      <p:sp>
        <p:nvSpPr>
          <p:cNvPr id="3" name="Content Placeholder 2"/>
          <p:cNvSpPr>
            <a:spLocks noGrp="1"/>
          </p:cNvSpPr>
          <p:nvPr>
            <p:ph sz="quarter" idx="1"/>
          </p:nvPr>
        </p:nvSpPr>
        <p:spPr>
          <a:xfrm>
            <a:off x="101600" y="1727200"/>
            <a:ext cx="3556000" cy="4902200"/>
          </a:xfrm>
        </p:spPr>
        <p:txBody>
          <a:bodyPr/>
          <a:lstStyle/>
          <a:p>
            <a:r>
              <a:rPr lang="en-US" b="1" dirty="0" smtClean="0">
                <a:solidFill>
                  <a:srgbClr val="0000CC"/>
                </a:solidFill>
              </a:rPr>
              <a:t>Politics</a:t>
            </a:r>
          </a:p>
          <a:p>
            <a:pPr lvl="1"/>
            <a:r>
              <a:rPr lang="en-US" dirty="0"/>
              <a:t> </a:t>
            </a:r>
            <a:r>
              <a:rPr lang="en-US" dirty="0" smtClean="0"/>
              <a:t>Much more volatile the U.S.</a:t>
            </a:r>
          </a:p>
          <a:p>
            <a:pPr lvl="1"/>
            <a:r>
              <a:rPr lang="en-US" dirty="0"/>
              <a:t> </a:t>
            </a:r>
            <a:r>
              <a:rPr lang="en-US" dirty="0" smtClean="0"/>
              <a:t>Still some unstable countries</a:t>
            </a:r>
          </a:p>
          <a:p>
            <a:pPr lvl="1"/>
            <a:r>
              <a:rPr lang="en-US" dirty="0"/>
              <a:t> </a:t>
            </a:r>
            <a:r>
              <a:rPr lang="en-US" dirty="0" smtClean="0"/>
              <a:t>Distinct political parties in Latin America</a:t>
            </a:r>
          </a:p>
        </p:txBody>
      </p:sp>
      <p:sp>
        <p:nvSpPr>
          <p:cNvPr id="5" name="Slide Number Placeholder 4"/>
          <p:cNvSpPr>
            <a:spLocks noGrp="1"/>
          </p:cNvSpPr>
          <p:nvPr>
            <p:ph type="sldNum" sz="quarter" idx="16"/>
          </p:nvPr>
        </p:nvSpPr>
        <p:spPr/>
        <p:txBody>
          <a:bodyPr>
            <a:normAutofit fontScale="85000" lnSpcReduction="20000"/>
          </a:bodyPr>
          <a:lstStyle/>
          <a:p>
            <a:fld id="{EA7D78C5-9651-4C3E-A7C6-FEB59AF176F3}" type="slidenum">
              <a:rPr lang="en-US" smtClean="0"/>
              <a:pPr/>
              <a:t>6</a:t>
            </a:fld>
            <a:endParaRPr lang="en-US"/>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pic>
        <p:nvPicPr>
          <p:cNvPr id="4102" name="Picture 6" descr="http://www.brookings.edu/~/media/Files/rc/opinions/2009/1106_politics_latin_america_cardenas/20091106_politics_latin_america_cardenas_figure2.jpg"/>
          <p:cNvPicPr>
            <a:picLocks noChangeAspect="1" noChangeArrowheads="1"/>
          </p:cNvPicPr>
          <p:nvPr/>
        </p:nvPicPr>
        <p:blipFill>
          <a:blip r:embed="rId4" cstate="print">
            <a:extLst>
              <a:ext uri="{28A0092B-C50C-407E-A947-70E740481C1C}">
                <a14:useLocalDpi xmlns:a14="http://schemas.microsoft.com/office/drawing/2010/main" val="0"/>
              </a:ext>
            </a:extLst>
          </a:blip>
          <a:srcRect t="4124"/>
          <a:stretch>
            <a:fillRect/>
          </a:stretch>
        </p:blipFill>
        <p:spPr bwMode="auto">
          <a:xfrm>
            <a:off x="3581400" y="1676400"/>
            <a:ext cx="5515896"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07352" cy="990600"/>
          </a:xfrm>
        </p:spPr>
        <p:txBody>
          <a:bodyPr>
            <a:normAutofit/>
          </a:bodyPr>
          <a:lstStyle/>
          <a:p>
            <a:r>
              <a:rPr lang="en-US" dirty="0" smtClean="0"/>
              <a:t>Embrace</a:t>
            </a:r>
            <a:endParaRPr lang="en-US" dirty="0"/>
          </a:p>
        </p:txBody>
      </p:sp>
      <p:sp>
        <p:nvSpPr>
          <p:cNvPr id="3" name="Content Placeholder 2"/>
          <p:cNvSpPr>
            <a:spLocks noGrp="1"/>
          </p:cNvSpPr>
          <p:nvPr>
            <p:ph sz="quarter" idx="1"/>
          </p:nvPr>
        </p:nvSpPr>
        <p:spPr>
          <a:xfrm>
            <a:off x="217415" y="1667992"/>
            <a:ext cx="8153400" cy="4495800"/>
          </a:xfrm>
        </p:spPr>
        <p:txBody>
          <a:bodyPr>
            <a:normAutofit/>
          </a:bodyPr>
          <a:lstStyle/>
          <a:p>
            <a:r>
              <a:rPr lang="en-US" b="1" dirty="0" smtClean="0">
                <a:solidFill>
                  <a:srgbClr val="0000CC"/>
                </a:solidFill>
              </a:rPr>
              <a:t>The Arts</a:t>
            </a:r>
          </a:p>
          <a:p>
            <a:pPr lvl="1"/>
            <a:r>
              <a:rPr lang="en-US" dirty="0" smtClean="0"/>
              <a:t>Art </a:t>
            </a:r>
          </a:p>
          <a:p>
            <a:pPr lvl="1"/>
            <a:r>
              <a:rPr lang="en-US" dirty="0" smtClean="0"/>
              <a:t>Poetry</a:t>
            </a:r>
          </a:p>
          <a:p>
            <a:pPr lvl="1"/>
            <a:r>
              <a:rPr lang="en-US" dirty="0" smtClean="0"/>
              <a:t>Dance</a:t>
            </a:r>
          </a:p>
          <a:p>
            <a:pPr lvl="1"/>
            <a:r>
              <a:rPr lang="en-US" dirty="0" smtClean="0"/>
              <a:t>Music </a:t>
            </a:r>
          </a:p>
          <a:p>
            <a:pPr lvl="1"/>
            <a:r>
              <a:rPr lang="en-US" dirty="0" smtClean="0"/>
              <a:t>Theatre</a:t>
            </a:r>
          </a:p>
        </p:txBody>
      </p:sp>
      <p:pic>
        <p:nvPicPr>
          <p:cNvPr id="4" name="Picture 3" descr="University"/>
          <p:cNvPicPr>
            <a:picLocks noChangeAspect="1" noChangeArrowheads="1"/>
          </p:cNvPicPr>
          <p:nvPr/>
        </p:nvPicPr>
        <p:blipFill>
          <a:blip r:embed="rId3"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7</a:t>
            </a:fld>
            <a:endParaRPr lang="en-US"/>
          </a:p>
        </p:txBody>
      </p:sp>
      <p:pic>
        <p:nvPicPr>
          <p:cNvPr id="5122" name="Picture 2" descr="http://www.futuregringo.com/2007September/artsoflatinameric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743075"/>
            <a:ext cx="2857500" cy="3343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019800"/>
            <a:ext cx="6169125" cy="369332"/>
          </a:xfrm>
          <a:prstGeom prst="rect">
            <a:avLst/>
          </a:prstGeom>
        </p:spPr>
        <p:txBody>
          <a:bodyPr wrap="none">
            <a:spAutoFit/>
          </a:bodyPr>
          <a:lstStyle/>
          <a:p>
            <a:r>
              <a:rPr lang="en-US" b="1" dirty="0" smtClean="0">
                <a:solidFill>
                  <a:srgbClr val="005EA4"/>
                </a:solidFill>
              </a:rPr>
              <a:t>More information/resources about </a:t>
            </a:r>
            <a:r>
              <a:rPr lang="en-US" b="1" dirty="0" smtClean="0">
                <a:solidFill>
                  <a:srgbClr val="005EA4"/>
                </a:solidFill>
                <a:hlinkClick r:id="rId5"/>
              </a:rPr>
              <a:t>Art </a:t>
            </a:r>
            <a:r>
              <a:rPr lang="en-US" b="1" dirty="0" smtClean="0">
                <a:solidFill>
                  <a:srgbClr val="005EA4"/>
                </a:solidFill>
              </a:rPr>
              <a:t>in Latin America</a:t>
            </a:r>
          </a:p>
        </p:txBody>
      </p:sp>
      <p:pic>
        <p:nvPicPr>
          <p:cNvPr id="5124" name="Picture 4" descr="http://cybertraveltips.com/images/Venezuela-Dance-Mus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1303" y="2845488"/>
            <a:ext cx="3477584"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19600" y="5486400"/>
            <a:ext cx="4724400" cy="369332"/>
          </a:xfrm>
          <a:prstGeom prst="rect">
            <a:avLst/>
          </a:prstGeom>
          <a:noFill/>
        </p:spPr>
        <p:txBody>
          <a:bodyPr wrap="square" rtlCol="0">
            <a:spAutoFit/>
          </a:bodyPr>
          <a:lstStyle/>
          <a:p>
            <a:pPr algn="r"/>
            <a:r>
              <a:rPr lang="en-US" dirty="0" smtClean="0"/>
              <a:t>Source: Artwork in LACMA Museum in LA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travelswithme.com/wp-content/uploads/2010/02/IMG_0623.jpg"/>
          <p:cNvPicPr>
            <a:picLocks noChangeAspect="1" noChangeArrowheads="1"/>
          </p:cNvPicPr>
          <p:nvPr/>
        </p:nvPicPr>
        <p:blipFill>
          <a:blip r:embed="rId3" cstate="print">
            <a:extLst>
              <a:ext uri="{28A0092B-C50C-407E-A947-70E740481C1C}">
                <a14:useLocalDpi xmlns:a14="http://schemas.microsoft.com/office/drawing/2010/main" val="0"/>
              </a:ext>
            </a:extLst>
          </a:blip>
          <a:srcRect l="18750"/>
          <a:stretch>
            <a:fillRect/>
          </a:stretch>
        </p:blipFill>
        <p:spPr bwMode="auto">
          <a:xfrm>
            <a:off x="4920563" y="2743200"/>
            <a:ext cx="4223437" cy="3898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2648" y="228600"/>
            <a:ext cx="7007352" cy="990600"/>
          </a:xfrm>
        </p:spPr>
        <p:txBody>
          <a:bodyPr>
            <a:normAutofit/>
          </a:bodyPr>
          <a:lstStyle/>
          <a:p>
            <a:r>
              <a:rPr lang="en-US" dirty="0" smtClean="0"/>
              <a:t>Embrace</a:t>
            </a:r>
            <a:endParaRPr lang="en-US" dirty="0"/>
          </a:p>
        </p:txBody>
      </p:sp>
      <p:sp>
        <p:nvSpPr>
          <p:cNvPr id="3" name="Content Placeholder 2"/>
          <p:cNvSpPr>
            <a:spLocks noGrp="1"/>
          </p:cNvSpPr>
          <p:nvPr>
            <p:ph sz="quarter" idx="1"/>
          </p:nvPr>
        </p:nvSpPr>
        <p:spPr>
          <a:xfrm>
            <a:off x="0" y="2819400"/>
            <a:ext cx="4953000" cy="4038600"/>
          </a:xfrm>
        </p:spPr>
        <p:txBody>
          <a:bodyPr/>
          <a:lstStyle/>
          <a:p>
            <a:r>
              <a:rPr lang="en-US" dirty="0" smtClean="0"/>
              <a:t>Not necessarily, regular or exclusive</a:t>
            </a:r>
          </a:p>
          <a:p>
            <a:pPr lvl="2"/>
            <a:r>
              <a:rPr lang="en-US" dirty="0"/>
              <a:t> </a:t>
            </a:r>
            <a:r>
              <a:rPr lang="en-US" dirty="0" smtClean="0"/>
              <a:t>Freedom to participate in a folk or local tradition </a:t>
            </a:r>
          </a:p>
          <a:p>
            <a:pPr lvl="1"/>
            <a:r>
              <a:rPr lang="en-US" dirty="0"/>
              <a:t> </a:t>
            </a:r>
            <a:r>
              <a:rPr lang="en-US" dirty="0" smtClean="0"/>
              <a:t>Increasing number of Protestants</a:t>
            </a:r>
            <a:endParaRPr lang="en-US" dirty="0" smtClean="0">
              <a:sym typeface="Wingdings" pitchFamily="2" charset="2"/>
            </a:endParaRPr>
          </a:p>
          <a:p>
            <a:pPr lvl="1"/>
            <a:r>
              <a:rPr lang="en-US" dirty="0">
                <a:sym typeface="Wingdings" pitchFamily="2" charset="2"/>
              </a:rPr>
              <a:t> </a:t>
            </a:r>
            <a:r>
              <a:rPr lang="en-US" dirty="0" smtClean="0">
                <a:sym typeface="Wingdings" pitchFamily="2" charset="2"/>
              </a:rPr>
              <a:t>Acceptable to discuss about various religions</a:t>
            </a:r>
            <a:endParaRPr lang="en-US" dirty="0"/>
          </a:p>
        </p:txBody>
      </p:sp>
      <p:pic>
        <p:nvPicPr>
          <p:cNvPr id="4" name="Picture 3" descr="University"/>
          <p:cNvPicPr>
            <a:picLocks noChangeAspect="1" noChangeArrowheads="1"/>
          </p:cNvPicPr>
          <p:nvPr/>
        </p:nvPicPr>
        <p:blipFill>
          <a:blip r:embed="rId4"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8</a:t>
            </a:fld>
            <a:endParaRPr lang="en-US"/>
          </a:p>
        </p:txBody>
      </p:sp>
      <p:sp>
        <p:nvSpPr>
          <p:cNvPr id="7" name="Content Placeholder 2"/>
          <p:cNvSpPr txBox="1">
            <a:spLocks/>
          </p:cNvSpPr>
          <p:nvPr/>
        </p:nvSpPr>
        <p:spPr>
          <a:xfrm>
            <a:off x="0" y="1524000"/>
            <a:ext cx="7848600" cy="11430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1" i="0" u="none" strike="noStrike" kern="1200" cap="none" spc="0" normalizeH="0" baseline="0" noProof="0" dirty="0" smtClean="0">
                <a:ln>
                  <a:noFill/>
                </a:ln>
                <a:solidFill>
                  <a:srgbClr val="0000CC"/>
                </a:solidFill>
                <a:effectLst/>
                <a:uLnTx/>
                <a:uFillTx/>
                <a:latin typeface="+mn-lt"/>
                <a:ea typeface="+mn-ea"/>
                <a:cs typeface="+mn-cs"/>
              </a:rPr>
              <a:t>Religion</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90 % of population in </a:t>
            </a:r>
            <a:r>
              <a:rPr lang="en-US" sz="2600" dirty="0" smtClean="0"/>
              <a:t>Latin America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is Catholic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media1.break.com/breakstudios/2011/8/9/hispanic_herit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087" y="3276600"/>
            <a:ext cx="4524375" cy="3038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2648" y="228600"/>
            <a:ext cx="7007352" cy="990600"/>
          </a:xfrm>
        </p:spPr>
        <p:txBody>
          <a:bodyPr>
            <a:normAutofit/>
          </a:bodyPr>
          <a:lstStyle/>
          <a:p>
            <a:r>
              <a:rPr lang="en-US" dirty="0" smtClean="0"/>
              <a:t>Embrace</a:t>
            </a:r>
            <a:endParaRPr lang="en-US" dirty="0"/>
          </a:p>
        </p:txBody>
      </p:sp>
      <p:sp>
        <p:nvSpPr>
          <p:cNvPr id="3" name="Content Placeholder 2"/>
          <p:cNvSpPr>
            <a:spLocks noGrp="1"/>
          </p:cNvSpPr>
          <p:nvPr>
            <p:ph sz="quarter" idx="1"/>
          </p:nvPr>
        </p:nvSpPr>
        <p:spPr>
          <a:xfrm>
            <a:off x="140045" y="1629030"/>
            <a:ext cx="8153400" cy="4495800"/>
          </a:xfrm>
        </p:spPr>
        <p:txBody>
          <a:bodyPr/>
          <a:lstStyle/>
          <a:p>
            <a:r>
              <a:rPr lang="en-US" b="1" dirty="0" smtClean="0">
                <a:solidFill>
                  <a:srgbClr val="0000CC"/>
                </a:solidFill>
              </a:rPr>
              <a:t>Inter-Cultural Relations</a:t>
            </a:r>
          </a:p>
          <a:p>
            <a:pPr lvl="1"/>
            <a:r>
              <a:rPr lang="en-US" dirty="0"/>
              <a:t> </a:t>
            </a:r>
            <a:r>
              <a:rPr lang="en-US" dirty="0" smtClean="0"/>
              <a:t>A variety of cultural orientations</a:t>
            </a:r>
          </a:p>
          <a:p>
            <a:pPr lvl="1"/>
            <a:r>
              <a:rPr lang="en-US" dirty="0"/>
              <a:t> </a:t>
            </a:r>
            <a:r>
              <a:rPr lang="en-US" dirty="0" smtClean="0"/>
              <a:t>Existence of complex culture </a:t>
            </a:r>
          </a:p>
        </p:txBody>
      </p:sp>
      <p:pic>
        <p:nvPicPr>
          <p:cNvPr id="4" name="Picture 3" descr="University"/>
          <p:cNvPicPr>
            <a:picLocks noChangeAspect="1" noChangeArrowheads="1"/>
          </p:cNvPicPr>
          <p:nvPr/>
        </p:nvPicPr>
        <p:blipFill>
          <a:blip r:embed="rId4" cstate="print"/>
          <a:srcRect b="39999"/>
          <a:stretch>
            <a:fillRect/>
          </a:stretch>
        </p:blipFill>
        <p:spPr bwMode="auto">
          <a:xfrm>
            <a:off x="7630583" y="0"/>
            <a:ext cx="1513417" cy="9906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EA7D78C5-9651-4C3E-A7C6-FEB59AF176F3}" type="slidenum">
              <a:rPr lang="en-US" smtClean="0"/>
              <a:pPr/>
              <a:t>9</a:t>
            </a:fld>
            <a:endParaRPr lang="en-US"/>
          </a:p>
        </p:txBody>
      </p:sp>
      <p:pic>
        <p:nvPicPr>
          <p:cNvPr id="7170" name="Picture 2" descr="http://users.polisci.wisc.edu/LA260/cultures/cindex/culturefrontp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114800"/>
            <a:ext cx="2771775"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314&quot;&gt;&lt;object type=&quot;3&quot; unique_id=&quot;10315&quot;&gt;&lt;property id=&quot;20148&quot; value=&quot;5&quot;/&gt;&lt;property id=&quot;20300&quot; value=&quot;Slide 1 - &amp;quot;Personal Development&amp;quot;&quot;/&gt;&lt;property id=&quot;20307&quot; value=&quot;256&quot;/&gt;&lt;/object&gt;&lt;object type=&quot;3&quot; unique_id=&quot;10316&quot;&gt;&lt;property id=&quot;20148&quot; value=&quot;5&quot;/&gt;&lt;property id=&quot;20300&quot; value=&quot;Slide 2 - &amp;quot;Personal Development&amp;quot;&quot;/&gt;&lt;property id=&quot;20307&quot; value=&quot;257&quot;/&gt;&lt;/object&gt;&lt;object type=&quot;3&quot; unique_id=&quot;10425&quot;&gt;&lt;property id=&quot;20148&quot; value=&quot;5&quot;/&gt;&lt;property id=&quot;20300&quot; value=&quot;Slide 3 - &amp;quot;Language&amp;quot;&quot;/&gt;&lt;property id=&quot;20307&quot; value=&quot;258&quot;/&gt;&lt;/object&gt;&lt;object type=&quot;3&quot; unique_id=&quot;10427&quot;&gt;&lt;property id=&quot;20148&quot; value=&quot;5&quot;/&gt;&lt;property id=&quot;20300&quot; value=&quot;Slide 6 - &amp;quot;Key Words and Phrases&amp;quot;&quot;/&gt;&lt;property id=&quot;20307&quot; value=&quot;265&quot;/&gt;&lt;/object&gt;&lt;object type=&quot;3&quot; unique_id=&quot;10428&quot;&gt;&lt;property id=&quot;20148&quot; value=&quot;5&quot;/&gt;&lt;property id=&quot;20300&quot; value=&quot;Slide 8 - &amp;quot;Key Words and Phrases&amp;quot;&quot;/&gt;&lt;property id=&quot;20307&quot; value=&quot;262&quot;/&gt;&lt;/object&gt;&lt;object type=&quot;3&quot; unique_id=&quot;10429&quot;&gt;&lt;property id=&quot;20148&quot; value=&quot;5&quot;/&gt;&lt;property id=&quot;20300&quot; value=&quot;Slide 10 - &amp;quot;Key Words and Phrases&amp;quot;&quot;/&gt;&lt;property id=&quot;20307&quot; value=&quot;264&quot;/&gt;&lt;/object&gt;&lt;object type=&quot;3&quot; unique_id=&quot;10430&quot;&gt;&lt;property id=&quot;20148&quot; value=&quot;5&quot;/&gt;&lt;property id=&quot;20300&quot; value=&quot;Slide 12 - &amp;quot;Key Words and Phrases&amp;quot;&quot;/&gt;&lt;property id=&quot;20307&quot; value=&quot;263&quot;/&gt;&lt;/object&gt;&lt;object type=&quot;3&quot; unique_id=&quot;10432&quot;&gt;&lt;property id=&quot;20148&quot; value=&quot;5&quot;/&gt;&lt;property id=&quot;20300&quot; value=&quot;Slide 14 - &amp;quot;Topics: Embrace and Avoid&amp;quot;&quot;/&gt;&lt;property id=&quot;20307&quot; value=&quot;259&quot;/&gt;&lt;/object&gt;&lt;object type=&quot;3&quot; unique_id=&quot;10433&quot;&gt;&lt;property id=&quot;20148&quot; value=&quot;5&quot;/&gt;&lt;property id=&quot;20300&quot; value=&quot;Slide 15 - &amp;quot;Embrace&amp;quot;&quot;/&gt;&lt;property id=&quot;20307&quot; value=&quot;266&quot;/&gt;&lt;/object&gt;&lt;object type=&quot;3&quot; unique_id=&quot;10434&quot;&gt;&lt;property id=&quot;20148&quot; value=&quot;5&quot;/&gt;&lt;property id=&quot;20300&quot; value=&quot;Slide 16 - &amp;quot;Embrace&amp;quot;&quot;/&gt;&lt;property id=&quot;20307&quot; value=&quot;272&quot;/&gt;&lt;/object&gt;&lt;object type=&quot;3&quot; unique_id=&quot;10435&quot;&gt;&lt;property id=&quot;20148&quot; value=&quot;5&quot;/&gt;&lt;property id=&quot;20300&quot; value=&quot;Slide 17 - &amp;quot;Embrace&amp;quot;&quot;/&gt;&lt;property id=&quot;20307&quot; value=&quot;271&quot;/&gt;&lt;/object&gt;&lt;object type=&quot;3&quot; unique_id=&quot;10436&quot;&gt;&lt;property id=&quot;20148&quot; value=&quot;5&quot;/&gt;&lt;property id=&quot;20300&quot; value=&quot;Slide 18 - &amp;quot;Embrace&amp;quot;&quot;/&gt;&lt;property id=&quot;20307&quot; value=&quot;270&quot;/&gt;&lt;/object&gt;&lt;object type=&quot;3&quot; unique_id=&quot;10438&quot;&gt;&lt;property id=&quot;20148&quot; value=&quot;5&quot;/&gt;&lt;property id=&quot;20300&quot; value=&quot;Slide 19 - &amp;quot;Embrace&amp;quot;&quot;/&gt;&lt;property id=&quot;20307&quot; value=&quot;268&quot;/&gt;&lt;/object&gt;&lt;object type=&quot;3&quot; unique_id=&quot;10439&quot;&gt;&lt;property id=&quot;20148&quot; value=&quot;5&quot;/&gt;&lt;property id=&quot;20300&quot; value=&quot;Slide 20 - &amp;quot;Avoid&amp;quot;&quot;/&gt;&lt;property id=&quot;20307&quot; value=&quot;267&quot;/&gt;&lt;/object&gt;&lt;object type=&quot;3&quot; unique_id=&quot;10440&quot;&gt;&lt;property id=&quot;20148&quot; value=&quot;5&quot;/&gt;&lt;property id=&quot;20300&quot; value=&quot;Slide 21 - &amp;quot;Avoid&amp;quot;&quot;/&gt;&lt;property id=&quot;20307&quot; value=&quot;273&quot;/&gt;&lt;/object&gt;&lt;object type=&quot;3&quot; unique_id=&quot;10441&quot;&gt;&lt;property id=&quot;20148&quot; value=&quot;5&quot;/&gt;&lt;property id=&quot;20300&quot; value=&quot;Slide 22 - &amp;quot;Avoid&amp;quot;&quot;/&gt;&lt;property id=&quot;20307&quot; value=&quot;274&quot;/&gt;&lt;/object&gt;&lt;object type=&quot;3&quot; unique_id=&quot;10442&quot;&gt;&lt;property id=&quot;20148&quot; value=&quot;5&quot;/&gt;&lt;property id=&quot;20300&quot; value=&quot;Slide 23 - &amp;quot;Avoid&amp;quot;&quot;/&gt;&lt;property id=&quot;20307&quot; value=&quot;275&quot;/&gt;&lt;/object&gt;&lt;object type=&quot;3&quot; unique_id=&quot;10443&quot;&gt;&lt;property id=&quot;20148&quot; value=&quot;5&quot;/&gt;&lt;property id=&quot;20300&quot; value=&quot;Slide 24 - &amp;quot;Avoid&amp;quot;&quot;/&gt;&lt;property id=&quot;20307&quot; value=&quot;276&quot;/&gt;&lt;/object&gt;&lt;object type=&quot;3&quot; unique_id=&quot;10445&quot;&gt;&lt;property id=&quot;20148&quot; value=&quot;5&quot;/&gt;&lt;property id=&quot;20300&quot; value=&quot;Slide 25 - &amp;quot;Avoid&amp;quot;&quot;/&gt;&lt;property id=&quot;20307&quot; value=&quot;278&quot;/&gt;&lt;/object&gt;&lt;object type=&quot;3&quot; unique_id=&quot;10942&quot;&gt;&lt;property id=&quot;20148&quot; value=&quot;5&quot;/&gt;&lt;property id=&quot;20300&quot; value=&quot;Slide 26 - &amp;quot;Words Symbols and their Meaning&amp;quot;&quot;/&gt;&lt;property id=&quot;20307&quot; value=&quot;283&quot;/&gt;&lt;/object&gt;&lt;object type=&quot;3&quot; unique_id=&quot;10943&quot;&gt;&lt;property id=&quot;20148&quot; value=&quot;5&quot;/&gt;&lt;property id=&quot;20300&quot; value=&quot;Slide 27 - &amp;quot;Words Symbols and their Meaning&amp;quot;&quot;/&gt;&lt;property id=&quot;20307&quot; value=&quot;280&quot;/&gt;&lt;/object&gt;&lt;object type=&quot;3&quot; unique_id=&quot;10944&quot;&gt;&lt;property id=&quot;20148&quot; value=&quot;5&quot;/&gt;&lt;property id=&quot;20300&quot; value=&quot;Slide 33 - &amp;quot;Words Symbols and their Meaning&amp;quot;&quot;/&gt;&lt;property id=&quot;20307&quot; value=&quot;281&quot;/&gt;&lt;/object&gt;&lt;object type=&quot;3&quot; unique_id=&quot;10947&quot;&gt;&lt;property id=&quot;20148&quot; value=&quot;5&quot;/&gt;&lt;property id=&quot;20300&quot; value=&quot;Slide 35 - &amp;quot;Preparation for Assignment&amp;quot;&quot;/&gt;&lt;property id=&quot;20307&quot; value=&quot;285&quot;/&gt;&lt;/object&gt;&lt;object type=&quot;3&quot; unique_id=&quot;10948&quot;&gt;&lt;property id=&quot;20148&quot; value=&quot;5&quot;/&gt;&lt;property id=&quot;20300&quot; value=&quot;Slide 36 - &amp;quot;Preparation for Assignment&amp;quot;&quot;/&gt;&lt;property id=&quot;20307&quot; value=&quot;292&quot;/&gt;&lt;/object&gt;&lt;object type=&quot;3&quot; unique_id=&quot;10949&quot;&gt;&lt;property id=&quot;20148&quot; value=&quot;5&quot;/&gt;&lt;property id=&quot;20300&quot; value=&quot;Slide 37 - &amp;quot;Preparation for Assignment&amp;quot;&quot;/&gt;&lt;property id=&quot;20307&quot; value=&quot;291&quot;/&gt;&lt;/object&gt;&lt;object type=&quot;3&quot; unique_id=&quot;10950&quot;&gt;&lt;property id=&quot;20148&quot; value=&quot;5&quot;/&gt;&lt;property id=&quot;20300&quot; value=&quot;Slide 38 - &amp;quot;Preparation for Assignment&amp;quot;&quot;/&gt;&lt;property id=&quot;20307&quot; value=&quot;290&quot;/&gt;&lt;/object&gt;&lt;object type=&quot;3&quot; unique_id=&quot;10951&quot;&gt;&lt;property id=&quot;20148&quot; value=&quot;5&quot;/&gt;&lt;property id=&quot;20300&quot; value=&quot;Slide 39 - &amp;quot;Preparation for Assignment&amp;quot;&quot;/&gt;&lt;property id=&quot;20307&quot; value=&quot;289&quot;/&gt;&lt;/object&gt;&lt;object type=&quot;3&quot; unique_id=&quot;10952&quot;&gt;&lt;property id=&quot;20148&quot; value=&quot;5&quot;/&gt;&lt;property id=&quot;20300&quot; value=&quot;Slide 40 - &amp;quot;Preparation for Assignment&amp;quot;&quot;/&gt;&lt;property id=&quot;20307&quot; value=&quot;288&quot;/&gt;&lt;/object&gt;&lt;object type=&quot;3&quot; unique_id=&quot;10953&quot;&gt;&lt;property id=&quot;20148&quot; value=&quot;5&quot;/&gt;&lt;property id=&quot;20300&quot; value=&quot;Slide 41 - &amp;quot;Preparation for Assignment&amp;quot;&quot;/&gt;&lt;property id=&quot;20307&quot; value=&quot;287&quot;/&gt;&lt;/object&gt;&lt;object type=&quot;3&quot; unique_id=&quot;10954&quot;&gt;&lt;property id=&quot;20148&quot; value=&quot;5&quot;/&gt;&lt;property id=&quot;20300&quot; value=&quot;Slide 42 - &amp;quot;Preparation for Assignment&amp;quot;&quot;/&gt;&lt;property id=&quot;20307&quot; value=&quot;286&quot;/&gt;&lt;/object&gt;&lt;object type=&quot;3&quot; unique_id=&quot;10955&quot;&gt;&lt;property id=&quot;20148&quot; value=&quot;5&quot;/&gt;&lt;property id=&quot;20300&quot; value=&quot;Slide 43 - &amp;quot;On Assignment&amp;quot;&quot;/&gt;&lt;property id=&quot;20307&quot; value=&quot;293&quot;/&gt;&lt;/object&gt;&lt;object type=&quot;3&quot; unique_id=&quot;10956&quot;&gt;&lt;property id=&quot;20148&quot; value=&quot;5&quot;/&gt;&lt;property id=&quot;20300&quot; value=&quot;Slide 44 - &amp;quot;On Assignment&amp;quot;&quot;/&gt;&lt;property id=&quot;20307&quot; value=&quot;294&quot;/&gt;&lt;/object&gt;&lt;object type=&quot;3&quot; unique_id=&quot;10957&quot;&gt;&lt;property id=&quot;20148&quot; value=&quot;5&quot;/&gt;&lt;property id=&quot;20300&quot; value=&quot;Slide 45 - &amp;quot;On Assignment&amp;quot;&quot;/&gt;&lt;property id=&quot;20307&quot; value=&quot;295&quot;/&gt;&lt;/object&gt;&lt;object type=&quot;3&quot; unique_id=&quot;10960&quot;&gt;&lt;property id=&quot;20148&quot; value=&quot;5&quot;/&gt;&lt;property id=&quot;20300&quot; value=&quot;Slide 46 - &amp;quot;On Assignment&amp;quot;&quot;/&gt;&lt;property id=&quot;20307&quot; value=&quot;298&quot;/&gt;&lt;/object&gt;&lt;object type=&quot;3&quot; unique_id=&quot;11187&quot;&gt;&lt;property id=&quot;20148&quot; value=&quot;5&quot;/&gt;&lt;property id=&quot;20300&quot; value=&quot;Slide 4 - &amp;quot;Key Words and Phrases&amp;quot;&quot;/&gt;&lt;property id=&quot;20307&quot; value=&quot;299&quot;/&gt;&lt;/object&gt;&lt;object type=&quot;3&quot; unique_id=&quot;11188&quot;&gt;&lt;property id=&quot;20148&quot; value=&quot;5&quot;/&gt;&lt;property id=&quot;20300&quot; value=&quot;Slide 5 - &amp;quot;Key Words and Phrases&amp;quot;&quot;/&gt;&lt;property id=&quot;20307&quot; value=&quot;300&quot;/&gt;&lt;/object&gt;&lt;object type=&quot;3&quot; unique_id=&quot;11189&quot;&gt;&lt;property id=&quot;20148&quot; value=&quot;5&quot;/&gt;&lt;property id=&quot;20300&quot; value=&quot;Slide 7 - &amp;quot;Key Words and Phrases&amp;quot;&quot;/&gt;&lt;property id=&quot;20307&quot; value=&quot;301&quot;/&gt;&lt;/object&gt;&lt;object type=&quot;3&quot; unique_id=&quot;11190&quot;&gt;&lt;property id=&quot;20148&quot; value=&quot;5&quot;/&gt;&lt;property id=&quot;20300&quot; value=&quot;Slide 9 - &amp;quot;Key Words and Phrases&amp;quot;&quot;/&gt;&lt;property id=&quot;20307&quot; value=&quot;302&quot;/&gt;&lt;/object&gt;&lt;object type=&quot;3&quot; unique_id=&quot;11191&quot;&gt;&lt;property id=&quot;20148&quot; value=&quot;5&quot;/&gt;&lt;property id=&quot;20300&quot; value=&quot;Slide 11 - &amp;quot;Key Words and Phrases&amp;quot;&quot;/&gt;&lt;property id=&quot;20307&quot; value=&quot;303&quot;/&gt;&lt;/object&gt;&lt;object type=&quot;3&quot; unique_id=&quot;11390&quot;&gt;&lt;property id=&quot;20148&quot; value=&quot;5&quot;/&gt;&lt;property id=&quot;20300&quot; value=&quot;Slide 13 - &amp;quot;Key Words and Phrases&amp;quot;&quot;/&gt;&lt;property id=&quot;20307&quot; value=&quot;304&quot;/&gt;&lt;/object&gt;&lt;object type=&quot;3&quot; unique_id=&quot;11714&quot;&gt;&lt;property id=&quot;20148&quot; value=&quot;5&quot;/&gt;&lt;property id=&quot;20300&quot; value=&quot;Slide 28 - &amp;quot;Words Symbols and their Meaning&amp;quot;&quot;/&gt;&lt;property id=&quot;20307&quot; value=&quot;305&quot;/&gt;&lt;/object&gt;&lt;object type=&quot;3&quot; unique_id=&quot;11715&quot;&gt;&lt;property id=&quot;20148&quot; value=&quot;5&quot;/&gt;&lt;property id=&quot;20300&quot; value=&quot;Slide 29 - &amp;quot;Words Symbols and their Meaning&amp;quot;&quot;/&gt;&lt;property id=&quot;20307&quot; value=&quot;306&quot;/&gt;&lt;/object&gt;&lt;object type=&quot;3&quot; unique_id=&quot;11716&quot;&gt;&lt;property id=&quot;20148&quot; value=&quot;5&quot;/&gt;&lt;property id=&quot;20300&quot; value=&quot;Slide 30 - &amp;quot;Words Symbols and their Meaning&amp;quot;&quot;/&gt;&lt;property id=&quot;20307&quot; value=&quot;307&quot;/&gt;&lt;/object&gt;&lt;object type=&quot;3&quot; unique_id=&quot;11717&quot;&gt;&lt;property id=&quot;20148&quot; value=&quot;5&quot;/&gt;&lt;property id=&quot;20300&quot; value=&quot;Slide 31 - &amp;quot;Words Symbols and their Meaning&amp;quot;&quot;/&gt;&lt;property id=&quot;20307&quot; value=&quot;308&quot;/&gt;&lt;/object&gt;&lt;object type=&quot;3&quot; unique_id=&quot;11718&quot;&gt;&lt;property id=&quot;20148&quot; value=&quot;5&quot;/&gt;&lt;property id=&quot;20300&quot; value=&quot;Slide 32 - &amp;quot;Words Symbols and their Meaning&amp;quot;&quot;/&gt;&lt;property id=&quot;20307&quot; value=&quot;309&quot;/&gt;&lt;/object&gt;&lt;object type=&quot;3&quot; unique_id=&quot;11974&quot;&gt;&lt;property id=&quot;20148&quot; value=&quot;5&quot;/&gt;&lt;property id=&quot;20300&quot; value=&quot;Slide 34 - &amp;quot;Words Symbols and their Meaning&amp;quot;&quot;/&gt;&lt;property id=&quot;20307&quot; value=&quot;310&quot;/&gt;&lt;/object&gt;&lt;/object&gt;&lt;object type=&quot;8&quot; unique_id=&quot;10320&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1637</TotalTime>
  <Words>4170</Words>
  <Application>Microsoft Office PowerPoint</Application>
  <PresentationFormat>On-screen Show (4:3)</PresentationFormat>
  <Paragraphs>402</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Median</vt:lpstr>
      <vt:lpstr>Expatriate Development Series</vt:lpstr>
      <vt:lpstr>Introduction International Retailing: Latin America</vt:lpstr>
      <vt:lpstr>International Retailing: Latin America</vt:lpstr>
      <vt:lpstr>Topics: Embrace and Avoid</vt:lpstr>
      <vt:lpstr>Embrace</vt:lpstr>
      <vt:lpstr>Embrace</vt:lpstr>
      <vt:lpstr>Embrace</vt:lpstr>
      <vt:lpstr>Embrace</vt:lpstr>
      <vt:lpstr>Embrace</vt:lpstr>
      <vt:lpstr>Avoid</vt:lpstr>
      <vt:lpstr>Avoid</vt:lpstr>
      <vt:lpstr>Avoid</vt:lpstr>
      <vt:lpstr>Avoid</vt:lpstr>
      <vt:lpstr>Avoid</vt:lpstr>
      <vt:lpstr>Avoid</vt:lpstr>
      <vt:lpstr>Preparation for Assignment</vt:lpstr>
      <vt:lpstr>Preparation for Assignment</vt:lpstr>
      <vt:lpstr>Preparation for Assignment</vt:lpstr>
      <vt:lpstr>Preparation for Assignment</vt:lpstr>
      <vt:lpstr>Preparation for Assignment</vt:lpstr>
      <vt:lpstr>Preparation for Assignment</vt:lpstr>
      <vt:lpstr>Preparation for Assignment</vt:lpstr>
      <vt:lpstr>Preparation for Assignment</vt:lpstr>
      <vt:lpstr>On Assignment</vt:lpstr>
      <vt:lpstr>On Assignment</vt:lpstr>
      <vt:lpstr>On Assignment</vt:lpstr>
      <vt:lpstr>On Assignment</vt:lpstr>
      <vt:lpstr>Expatriate Development Series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Development</dc:title>
  <dc:creator>Robert Jones</dc:creator>
  <cp:lastModifiedBy>UTK</cp:lastModifiedBy>
  <cp:revision>173</cp:revision>
  <dcterms:created xsi:type="dcterms:W3CDTF">2011-08-11T20:04:35Z</dcterms:created>
  <dcterms:modified xsi:type="dcterms:W3CDTF">2012-04-12T22:58:06Z</dcterms:modified>
</cp:coreProperties>
</file>