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92" r:id="rId2"/>
    <p:sldId id="293" r:id="rId3"/>
    <p:sldId id="294" r:id="rId4"/>
    <p:sldId id="291" r:id="rId5"/>
    <p:sldId id="258" r:id="rId6"/>
    <p:sldId id="259" r:id="rId7"/>
    <p:sldId id="260" r:id="rId8"/>
    <p:sldId id="261" r:id="rId9"/>
    <p:sldId id="262" r:id="rId10"/>
    <p:sldId id="264" r:id="rId11"/>
    <p:sldId id="265" r:id="rId12"/>
    <p:sldId id="295" r:id="rId13"/>
    <p:sldId id="267" r:id="rId14"/>
    <p:sldId id="270" r:id="rId15"/>
    <p:sldId id="268" r:id="rId16"/>
    <p:sldId id="272" r:id="rId17"/>
    <p:sldId id="274" r:id="rId18"/>
    <p:sldId id="29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 autoAdjust="0"/>
    <p:restoredTop sz="83154" autoAdjust="0"/>
  </p:normalViewPr>
  <p:slideViewPr>
    <p:cSldViewPr>
      <p:cViewPr>
        <p:scale>
          <a:sx n="96" d="100"/>
          <a:sy n="96" d="100"/>
        </p:scale>
        <p:origin x="-69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A1AA2C-F269-49CC-B682-714F936F3609}" type="doc">
      <dgm:prSet loTypeId="urn:microsoft.com/office/officeart/2005/8/layout/cycle6" loCatId="relationship" qsTypeId="urn:microsoft.com/office/officeart/2005/8/quickstyle/simple5" qsCatId="simple" csTypeId="urn:microsoft.com/office/officeart/2005/8/colors/colorful1#2" csCatId="colorful" phldr="1"/>
      <dgm:spPr/>
      <dgm:t>
        <a:bodyPr/>
        <a:lstStyle/>
        <a:p>
          <a:endParaRPr lang="en-US"/>
        </a:p>
      </dgm:t>
    </dgm:pt>
    <dgm:pt modelId="{83820B71-42D6-4E60-9267-E0279442E488}">
      <dgm:prSet/>
      <dgm:spPr>
        <a:solidFill>
          <a:schemeClr val="accent5"/>
        </a:solidFill>
      </dgm:spPr>
      <dgm:t>
        <a:bodyPr/>
        <a:lstStyle/>
        <a:p>
          <a:r>
            <a:rPr lang="en-US" dirty="0" smtClean="0"/>
            <a:t>International Leadership</a:t>
          </a:r>
          <a:endParaRPr lang="en-US" dirty="0"/>
        </a:p>
      </dgm:t>
    </dgm:pt>
    <dgm:pt modelId="{BC238CEA-E7AF-453E-9A79-24BAD989AA8A}" type="parTrans" cxnId="{164583B8-7933-4D1D-BD3D-303F2C3F1E27}">
      <dgm:prSet/>
      <dgm:spPr/>
      <dgm:t>
        <a:bodyPr/>
        <a:lstStyle/>
        <a:p>
          <a:endParaRPr lang="en-US"/>
        </a:p>
      </dgm:t>
    </dgm:pt>
    <dgm:pt modelId="{FFF6BFBA-D738-45E0-A020-752BBD269F86}" type="sibTrans" cxnId="{164583B8-7933-4D1D-BD3D-303F2C3F1E27}">
      <dgm:prSet/>
      <dgm:spPr/>
      <dgm:t>
        <a:bodyPr/>
        <a:lstStyle/>
        <a:p>
          <a:endParaRPr lang="en-US"/>
        </a:p>
      </dgm:t>
    </dgm:pt>
    <dgm:pt modelId="{69014EF7-F1D8-4384-9142-AB14E40BE908}">
      <dgm:prSet phldrT="[Text]"/>
      <dgm:spPr/>
      <dgm:t>
        <a:bodyPr/>
        <a:lstStyle/>
        <a:p>
          <a:r>
            <a:rPr lang="en-US" dirty="0" smtClean="0"/>
            <a:t>Business Application</a:t>
          </a:r>
          <a:endParaRPr lang="en-US" dirty="0"/>
        </a:p>
      </dgm:t>
    </dgm:pt>
    <dgm:pt modelId="{7348CF46-C191-469D-B54D-2A96F70E35CF}" type="parTrans" cxnId="{EB2A42FF-EACA-4338-9B50-BAB8A68488F6}">
      <dgm:prSet/>
      <dgm:spPr/>
      <dgm:t>
        <a:bodyPr/>
        <a:lstStyle/>
        <a:p>
          <a:endParaRPr lang="en-US"/>
        </a:p>
      </dgm:t>
    </dgm:pt>
    <dgm:pt modelId="{956B655D-3DE9-4A0C-B168-2D51FAF5B16F}" type="sibTrans" cxnId="{EB2A42FF-EACA-4338-9B50-BAB8A68488F6}">
      <dgm:prSet/>
      <dgm:spPr/>
      <dgm:t>
        <a:bodyPr/>
        <a:lstStyle/>
        <a:p>
          <a:endParaRPr lang="en-US"/>
        </a:p>
      </dgm:t>
    </dgm:pt>
    <dgm:pt modelId="{EBA96482-C9D1-4531-B41F-59917F71BCA7}">
      <dgm:prSet phldrT="[Text]"/>
      <dgm:spPr/>
      <dgm:t>
        <a:bodyPr/>
        <a:lstStyle/>
        <a:p>
          <a:r>
            <a:rPr lang="en-US" dirty="0" smtClean="0"/>
            <a:t>Personal Assessment</a:t>
          </a:r>
          <a:endParaRPr lang="en-US" dirty="0"/>
        </a:p>
      </dgm:t>
    </dgm:pt>
    <dgm:pt modelId="{81C51305-E081-4FD4-B963-1C932780E066}" type="parTrans" cxnId="{AB2E22DA-B46C-435E-849B-BB73A671CD70}">
      <dgm:prSet/>
      <dgm:spPr/>
      <dgm:t>
        <a:bodyPr/>
        <a:lstStyle/>
        <a:p>
          <a:endParaRPr lang="en-US"/>
        </a:p>
      </dgm:t>
    </dgm:pt>
    <dgm:pt modelId="{4CB54C11-3D7A-4207-8858-7FFCEDBC79D3}" type="sibTrans" cxnId="{AB2E22DA-B46C-435E-849B-BB73A671CD70}">
      <dgm:prSet/>
      <dgm:spPr/>
      <dgm:t>
        <a:bodyPr/>
        <a:lstStyle/>
        <a:p>
          <a:endParaRPr lang="en-US"/>
        </a:p>
      </dgm:t>
    </dgm:pt>
    <dgm:pt modelId="{5630323B-AA7B-459E-AF03-7109E93DB33A}">
      <dgm:prSet phldrT="[Text]"/>
      <dgm:spPr/>
      <dgm:t>
        <a:bodyPr/>
        <a:lstStyle/>
        <a:p>
          <a:r>
            <a:rPr lang="en-US" dirty="0" smtClean="0"/>
            <a:t>Personal Development</a:t>
          </a:r>
          <a:endParaRPr lang="en-US" dirty="0"/>
        </a:p>
      </dgm:t>
    </dgm:pt>
    <dgm:pt modelId="{83DAFFAB-F2ED-4B56-9057-674276EAFC1F}" type="parTrans" cxnId="{5AA55D12-9A5E-4A71-8B36-786E1C45CECE}">
      <dgm:prSet/>
      <dgm:spPr/>
      <dgm:t>
        <a:bodyPr/>
        <a:lstStyle/>
        <a:p>
          <a:endParaRPr lang="en-US"/>
        </a:p>
      </dgm:t>
    </dgm:pt>
    <dgm:pt modelId="{B8A4E061-604A-4D98-9BFE-A0E7B493EA1C}" type="sibTrans" cxnId="{5AA55D12-9A5E-4A71-8B36-786E1C45CECE}">
      <dgm:prSet/>
      <dgm:spPr/>
      <dgm:t>
        <a:bodyPr/>
        <a:lstStyle/>
        <a:p>
          <a:endParaRPr lang="en-US"/>
        </a:p>
      </dgm:t>
    </dgm:pt>
    <dgm:pt modelId="{3B4F5C6F-CF15-44D9-9997-53B956923F65}">
      <dgm:prSet/>
      <dgm:spPr>
        <a:solidFill>
          <a:schemeClr val="accent2"/>
        </a:solidFill>
      </dgm:spPr>
      <dgm:t>
        <a:bodyPr/>
        <a:lstStyle/>
        <a:p>
          <a:r>
            <a:rPr lang="en-US" dirty="0" smtClean="0"/>
            <a:t>Human Resource Development </a:t>
          </a:r>
          <a:endParaRPr lang="en-US" dirty="0"/>
        </a:p>
      </dgm:t>
    </dgm:pt>
    <dgm:pt modelId="{C66990EE-F8F9-481A-9BF0-D3C4F8DA303F}" type="parTrans" cxnId="{D173945B-F87C-43D1-B4AC-03000D2166DD}">
      <dgm:prSet/>
      <dgm:spPr/>
      <dgm:t>
        <a:bodyPr/>
        <a:lstStyle/>
        <a:p>
          <a:endParaRPr lang="en-US"/>
        </a:p>
      </dgm:t>
    </dgm:pt>
    <dgm:pt modelId="{F99EE3E8-698E-4F5E-8DDD-B3ECE26596C3}" type="sibTrans" cxnId="{D173945B-F87C-43D1-B4AC-03000D2166DD}">
      <dgm:prSet/>
      <dgm:spPr/>
      <dgm:t>
        <a:bodyPr/>
        <a:lstStyle/>
        <a:p>
          <a:endParaRPr lang="en-US"/>
        </a:p>
      </dgm:t>
    </dgm:pt>
    <dgm:pt modelId="{6FA9F8FF-C3BB-4F7B-8EA6-D5AFCC10F681}" type="pres">
      <dgm:prSet presAssocID="{9BA1AA2C-F269-49CC-B682-714F936F3609}" presName="cycle" presStyleCnt="0">
        <dgm:presLayoutVars>
          <dgm:dir/>
          <dgm:resizeHandles val="exact"/>
        </dgm:presLayoutVars>
      </dgm:prSet>
      <dgm:spPr/>
      <dgm:t>
        <a:bodyPr/>
        <a:lstStyle/>
        <a:p>
          <a:endParaRPr lang="en-US"/>
        </a:p>
      </dgm:t>
    </dgm:pt>
    <dgm:pt modelId="{D0083D48-4D2D-4A03-ACB5-CB12CCF13ABD}" type="pres">
      <dgm:prSet presAssocID="{83820B71-42D6-4E60-9267-E0279442E488}" presName="node" presStyleLbl="node1" presStyleIdx="0" presStyleCnt="5" custScaleX="109089" custRadScaleRad="100223" custRadScaleInc="16703">
        <dgm:presLayoutVars>
          <dgm:bulletEnabled val="1"/>
        </dgm:presLayoutVars>
      </dgm:prSet>
      <dgm:spPr/>
      <dgm:t>
        <a:bodyPr/>
        <a:lstStyle/>
        <a:p>
          <a:endParaRPr lang="en-US"/>
        </a:p>
      </dgm:t>
    </dgm:pt>
    <dgm:pt modelId="{E7509BA9-9E7C-415B-B839-98DA11804AC0}" type="pres">
      <dgm:prSet presAssocID="{83820B71-42D6-4E60-9267-E0279442E488}" presName="spNode" presStyleCnt="0"/>
      <dgm:spPr/>
      <dgm:t>
        <a:bodyPr/>
        <a:lstStyle/>
        <a:p>
          <a:endParaRPr lang="en-US"/>
        </a:p>
      </dgm:t>
    </dgm:pt>
    <dgm:pt modelId="{47F8265D-E1C0-4241-B995-227D15388854}" type="pres">
      <dgm:prSet presAssocID="{FFF6BFBA-D738-45E0-A020-752BBD269F86}" presName="sibTrans" presStyleLbl="sibTrans1D1" presStyleIdx="0" presStyleCnt="5"/>
      <dgm:spPr/>
      <dgm:t>
        <a:bodyPr/>
        <a:lstStyle/>
        <a:p>
          <a:endParaRPr lang="en-US"/>
        </a:p>
      </dgm:t>
    </dgm:pt>
    <dgm:pt modelId="{2FE569FF-14D8-483F-84F6-7928FD8AA034}" type="pres">
      <dgm:prSet presAssocID="{69014EF7-F1D8-4384-9142-AB14E40BE908}" presName="node" presStyleLbl="node1" presStyleIdx="1" presStyleCnt="5" custRadScaleRad="112177" custRadScaleInc="-10998">
        <dgm:presLayoutVars>
          <dgm:bulletEnabled val="1"/>
        </dgm:presLayoutVars>
      </dgm:prSet>
      <dgm:spPr/>
      <dgm:t>
        <a:bodyPr/>
        <a:lstStyle/>
        <a:p>
          <a:endParaRPr lang="en-US"/>
        </a:p>
      </dgm:t>
    </dgm:pt>
    <dgm:pt modelId="{5FF190EC-1F66-46AE-8837-68BD02776991}" type="pres">
      <dgm:prSet presAssocID="{69014EF7-F1D8-4384-9142-AB14E40BE908}" presName="spNode" presStyleCnt="0"/>
      <dgm:spPr/>
      <dgm:t>
        <a:bodyPr/>
        <a:lstStyle/>
        <a:p>
          <a:endParaRPr lang="en-US"/>
        </a:p>
      </dgm:t>
    </dgm:pt>
    <dgm:pt modelId="{3CCECF5F-E012-4FA4-84FC-5D85497417AC}" type="pres">
      <dgm:prSet presAssocID="{956B655D-3DE9-4A0C-B168-2D51FAF5B16F}" presName="sibTrans" presStyleLbl="sibTrans1D1" presStyleIdx="1" presStyleCnt="5"/>
      <dgm:spPr/>
      <dgm:t>
        <a:bodyPr/>
        <a:lstStyle/>
        <a:p>
          <a:endParaRPr lang="en-US"/>
        </a:p>
      </dgm:t>
    </dgm:pt>
    <dgm:pt modelId="{B68EB296-52B9-42F8-A886-A0E7DDED50E0}" type="pres">
      <dgm:prSet presAssocID="{EBA96482-C9D1-4531-B41F-59917F71BCA7}" presName="node" presStyleLbl="node1" presStyleIdx="2" presStyleCnt="5" custRadScaleRad="112084" custRadScaleInc="-30758">
        <dgm:presLayoutVars>
          <dgm:bulletEnabled val="1"/>
        </dgm:presLayoutVars>
      </dgm:prSet>
      <dgm:spPr/>
      <dgm:t>
        <a:bodyPr/>
        <a:lstStyle/>
        <a:p>
          <a:endParaRPr lang="en-US"/>
        </a:p>
      </dgm:t>
    </dgm:pt>
    <dgm:pt modelId="{C7B90ED7-E76E-44D4-B4F2-DE876C63DBBC}" type="pres">
      <dgm:prSet presAssocID="{EBA96482-C9D1-4531-B41F-59917F71BCA7}" presName="spNode" presStyleCnt="0"/>
      <dgm:spPr/>
      <dgm:t>
        <a:bodyPr/>
        <a:lstStyle/>
        <a:p>
          <a:endParaRPr lang="en-US"/>
        </a:p>
      </dgm:t>
    </dgm:pt>
    <dgm:pt modelId="{4B64C6C0-3230-4823-8B4A-9605BBFCBBA6}" type="pres">
      <dgm:prSet presAssocID="{4CB54C11-3D7A-4207-8858-7FFCEDBC79D3}" presName="sibTrans" presStyleLbl="sibTrans1D1" presStyleIdx="2" presStyleCnt="5"/>
      <dgm:spPr/>
      <dgm:t>
        <a:bodyPr/>
        <a:lstStyle/>
        <a:p>
          <a:endParaRPr lang="en-US"/>
        </a:p>
      </dgm:t>
    </dgm:pt>
    <dgm:pt modelId="{F32769E6-F607-4001-A518-9E524EB8B05B}" type="pres">
      <dgm:prSet presAssocID="{3B4F5C6F-CF15-44D9-9997-53B956923F65}" presName="node" presStyleLbl="node1" presStyleIdx="3" presStyleCnt="5">
        <dgm:presLayoutVars>
          <dgm:bulletEnabled val="1"/>
        </dgm:presLayoutVars>
      </dgm:prSet>
      <dgm:spPr/>
      <dgm:t>
        <a:bodyPr/>
        <a:lstStyle/>
        <a:p>
          <a:endParaRPr lang="en-US"/>
        </a:p>
      </dgm:t>
    </dgm:pt>
    <dgm:pt modelId="{CA5C3291-01CD-496B-A93E-AFE0A4BD7DD2}" type="pres">
      <dgm:prSet presAssocID="{3B4F5C6F-CF15-44D9-9997-53B956923F65}" presName="spNode" presStyleCnt="0"/>
      <dgm:spPr/>
    </dgm:pt>
    <dgm:pt modelId="{3E815CDE-C122-4D8A-9131-D369C32E1EBC}" type="pres">
      <dgm:prSet presAssocID="{F99EE3E8-698E-4F5E-8DDD-B3ECE26596C3}" presName="sibTrans" presStyleLbl="sibTrans1D1" presStyleIdx="3" presStyleCnt="5"/>
      <dgm:spPr/>
      <dgm:t>
        <a:bodyPr/>
        <a:lstStyle/>
        <a:p>
          <a:endParaRPr lang="en-US"/>
        </a:p>
      </dgm:t>
    </dgm:pt>
    <dgm:pt modelId="{320069BC-22A7-4D41-953A-C0142627C5B9}" type="pres">
      <dgm:prSet presAssocID="{5630323B-AA7B-459E-AF03-7109E93DB33A}" presName="node" presStyleLbl="node1" presStyleIdx="4" presStyleCnt="5" custRadScaleRad="113328" custRadScaleInc="-3365">
        <dgm:presLayoutVars>
          <dgm:bulletEnabled val="1"/>
        </dgm:presLayoutVars>
      </dgm:prSet>
      <dgm:spPr/>
      <dgm:t>
        <a:bodyPr/>
        <a:lstStyle/>
        <a:p>
          <a:endParaRPr lang="en-US"/>
        </a:p>
      </dgm:t>
    </dgm:pt>
    <dgm:pt modelId="{4D6CB39C-10BA-4ED2-8CD9-97E7151EDE4D}" type="pres">
      <dgm:prSet presAssocID="{5630323B-AA7B-459E-AF03-7109E93DB33A}" presName="spNode" presStyleCnt="0"/>
      <dgm:spPr/>
      <dgm:t>
        <a:bodyPr/>
        <a:lstStyle/>
        <a:p>
          <a:endParaRPr lang="en-US"/>
        </a:p>
      </dgm:t>
    </dgm:pt>
    <dgm:pt modelId="{8609CA28-B5A5-4BED-A9C1-468A50E1B79D}" type="pres">
      <dgm:prSet presAssocID="{B8A4E061-604A-4D98-9BFE-A0E7B493EA1C}" presName="sibTrans" presStyleLbl="sibTrans1D1" presStyleIdx="4" presStyleCnt="5"/>
      <dgm:spPr/>
      <dgm:t>
        <a:bodyPr/>
        <a:lstStyle/>
        <a:p>
          <a:endParaRPr lang="en-US"/>
        </a:p>
      </dgm:t>
    </dgm:pt>
  </dgm:ptLst>
  <dgm:cxnLst>
    <dgm:cxn modelId="{EB2A42FF-EACA-4338-9B50-BAB8A68488F6}" srcId="{9BA1AA2C-F269-49CC-B682-714F936F3609}" destId="{69014EF7-F1D8-4384-9142-AB14E40BE908}" srcOrd="1" destOrd="0" parTransId="{7348CF46-C191-469D-B54D-2A96F70E35CF}" sibTransId="{956B655D-3DE9-4A0C-B168-2D51FAF5B16F}"/>
    <dgm:cxn modelId="{D173945B-F87C-43D1-B4AC-03000D2166DD}" srcId="{9BA1AA2C-F269-49CC-B682-714F936F3609}" destId="{3B4F5C6F-CF15-44D9-9997-53B956923F65}" srcOrd="3" destOrd="0" parTransId="{C66990EE-F8F9-481A-9BF0-D3C4F8DA303F}" sibTransId="{F99EE3E8-698E-4F5E-8DDD-B3ECE26596C3}"/>
    <dgm:cxn modelId="{61494D28-8FFD-4282-84BA-87F2AD26B746}" type="presOf" srcId="{956B655D-3DE9-4A0C-B168-2D51FAF5B16F}" destId="{3CCECF5F-E012-4FA4-84FC-5D85497417AC}" srcOrd="0" destOrd="0" presId="urn:microsoft.com/office/officeart/2005/8/layout/cycle6"/>
    <dgm:cxn modelId="{2C3C8EE7-2415-4839-AA94-66FCF35BEDA7}" type="presOf" srcId="{3B4F5C6F-CF15-44D9-9997-53B956923F65}" destId="{F32769E6-F607-4001-A518-9E524EB8B05B}" srcOrd="0" destOrd="0" presId="urn:microsoft.com/office/officeart/2005/8/layout/cycle6"/>
    <dgm:cxn modelId="{33D2237C-E610-4FC9-BA57-D2FE94566E8D}" type="presOf" srcId="{83820B71-42D6-4E60-9267-E0279442E488}" destId="{D0083D48-4D2D-4A03-ACB5-CB12CCF13ABD}" srcOrd="0" destOrd="0" presId="urn:microsoft.com/office/officeart/2005/8/layout/cycle6"/>
    <dgm:cxn modelId="{B11A4B92-F02D-4578-9FFD-0CBDE24AAF79}" type="presOf" srcId="{FFF6BFBA-D738-45E0-A020-752BBD269F86}" destId="{47F8265D-E1C0-4241-B995-227D15388854}" srcOrd="0" destOrd="0" presId="urn:microsoft.com/office/officeart/2005/8/layout/cycle6"/>
    <dgm:cxn modelId="{9DC30EDF-0291-43DD-9B1C-E4A404796408}" type="presOf" srcId="{4CB54C11-3D7A-4207-8858-7FFCEDBC79D3}" destId="{4B64C6C0-3230-4823-8B4A-9605BBFCBBA6}" srcOrd="0" destOrd="0" presId="urn:microsoft.com/office/officeart/2005/8/layout/cycle6"/>
    <dgm:cxn modelId="{164583B8-7933-4D1D-BD3D-303F2C3F1E27}" srcId="{9BA1AA2C-F269-49CC-B682-714F936F3609}" destId="{83820B71-42D6-4E60-9267-E0279442E488}" srcOrd="0" destOrd="0" parTransId="{BC238CEA-E7AF-453E-9A79-24BAD989AA8A}" sibTransId="{FFF6BFBA-D738-45E0-A020-752BBD269F86}"/>
    <dgm:cxn modelId="{6368C161-5DA5-49E1-B5A9-AACD5956BEBE}" type="presOf" srcId="{F99EE3E8-698E-4F5E-8DDD-B3ECE26596C3}" destId="{3E815CDE-C122-4D8A-9131-D369C32E1EBC}" srcOrd="0" destOrd="0" presId="urn:microsoft.com/office/officeart/2005/8/layout/cycle6"/>
    <dgm:cxn modelId="{372280C4-08AD-4601-8744-3486FABC7C11}" type="presOf" srcId="{9BA1AA2C-F269-49CC-B682-714F936F3609}" destId="{6FA9F8FF-C3BB-4F7B-8EA6-D5AFCC10F681}" srcOrd="0" destOrd="0" presId="urn:microsoft.com/office/officeart/2005/8/layout/cycle6"/>
    <dgm:cxn modelId="{CCE826F6-BC61-431F-A9F5-8B86D9C76841}" type="presOf" srcId="{B8A4E061-604A-4D98-9BFE-A0E7B493EA1C}" destId="{8609CA28-B5A5-4BED-A9C1-468A50E1B79D}" srcOrd="0" destOrd="0" presId="urn:microsoft.com/office/officeart/2005/8/layout/cycle6"/>
    <dgm:cxn modelId="{5AA55D12-9A5E-4A71-8B36-786E1C45CECE}" srcId="{9BA1AA2C-F269-49CC-B682-714F936F3609}" destId="{5630323B-AA7B-459E-AF03-7109E93DB33A}" srcOrd="4" destOrd="0" parTransId="{83DAFFAB-F2ED-4B56-9057-674276EAFC1F}" sibTransId="{B8A4E061-604A-4D98-9BFE-A0E7B493EA1C}"/>
    <dgm:cxn modelId="{73453E1C-3C02-4102-AB48-25B6C5AD1374}" type="presOf" srcId="{5630323B-AA7B-459E-AF03-7109E93DB33A}" destId="{320069BC-22A7-4D41-953A-C0142627C5B9}" srcOrd="0" destOrd="0" presId="urn:microsoft.com/office/officeart/2005/8/layout/cycle6"/>
    <dgm:cxn modelId="{A11B0A20-EC6F-4730-9988-1CBFF5FCF98C}" type="presOf" srcId="{EBA96482-C9D1-4531-B41F-59917F71BCA7}" destId="{B68EB296-52B9-42F8-A886-A0E7DDED50E0}" srcOrd="0" destOrd="0" presId="urn:microsoft.com/office/officeart/2005/8/layout/cycle6"/>
    <dgm:cxn modelId="{B23FAF0D-3778-425B-9AC6-E7180AE10857}" type="presOf" srcId="{69014EF7-F1D8-4384-9142-AB14E40BE908}" destId="{2FE569FF-14D8-483F-84F6-7928FD8AA034}" srcOrd="0" destOrd="0" presId="urn:microsoft.com/office/officeart/2005/8/layout/cycle6"/>
    <dgm:cxn modelId="{AB2E22DA-B46C-435E-849B-BB73A671CD70}" srcId="{9BA1AA2C-F269-49CC-B682-714F936F3609}" destId="{EBA96482-C9D1-4531-B41F-59917F71BCA7}" srcOrd="2" destOrd="0" parTransId="{81C51305-E081-4FD4-B963-1C932780E066}" sibTransId="{4CB54C11-3D7A-4207-8858-7FFCEDBC79D3}"/>
    <dgm:cxn modelId="{CECE4560-6833-464E-8D4C-1686AC87CDB7}" type="presParOf" srcId="{6FA9F8FF-C3BB-4F7B-8EA6-D5AFCC10F681}" destId="{D0083D48-4D2D-4A03-ACB5-CB12CCF13ABD}" srcOrd="0" destOrd="0" presId="urn:microsoft.com/office/officeart/2005/8/layout/cycle6"/>
    <dgm:cxn modelId="{04C983D0-6C43-4A54-AEE3-70A84455A6B9}" type="presParOf" srcId="{6FA9F8FF-C3BB-4F7B-8EA6-D5AFCC10F681}" destId="{E7509BA9-9E7C-415B-B839-98DA11804AC0}" srcOrd="1" destOrd="0" presId="urn:microsoft.com/office/officeart/2005/8/layout/cycle6"/>
    <dgm:cxn modelId="{EC45418D-C36F-43E8-AEC9-9A7F80846031}" type="presParOf" srcId="{6FA9F8FF-C3BB-4F7B-8EA6-D5AFCC10F681}" destId="{47F8265D-E1C0-4241-B995-227D15388854}" srcOrd="2" destOrd="0" presId="urn:microsoft.com/office/officeart/2005/8/layout/cycle6"/>
    <dgm:cxn modelId="{1B1F7D77-5A65-4F36-A64F-B3F2764CA5A0}" type="presParOf" srcId="{6FA9F8FF-C3BB-4F7B-8EA6-D5AFCC10F681}" destId="{2FE569FF-14D8-483F-84F6-7928FD8AA034}" srcOrd="3" destOrd="0" presId="urn:microsoft.com/office/officeart/2005/8/layout/cycle6"/>
    <dgm:cxn modelId="{EAD8D8DC-E903-4ADC-A304-A75350A7DB7C}" type="presParOf" srcId="{6FA9F8FF-C3BB-4F7B-8EA6-D5AFCC10F681}" destId="{5FF190EC-1F66-46AE-8837-68BD02776991}" srcOrd="4" destOrd="0" presId="urn:microsoft.com/office/officeart/2005/8/layout/cycle6"/>
    <dgm:cxn modelId="{6849B8E1-B65D-4554-B1C5-6F8D70794E49}" type="presParOf" srcId="{6FA9F8FF-C3BB-4F7B-8EA6-D5AFCC10F681}" destId="{3CCECF5F-E012-4FA4-84FC-5D85497417AC}" srcOrd="5" destOrd="0" presId="urn:microsoft.com/office/officeart/2005/8/layout/cycle6"/>
    <dgm:cxn modelId="{7C3E2EEC-2349-4D03-8021-AD480C7E31AC}" type="presParOf" srcId="{6FA9F8FF-C3BB-4F7B-8EA6-D5AFCC10F681}" destId="{B68EB296-52B9-42F8-A886-A0E7DDED50E0}" srcOrd="6" destOrd="0" presId="urn:microsoft.com/office/officeart/2005/8/layout/cycle6"/>
    <dgm:cxn modelId="{DACFEA08-761A-4024-864A-FEFAC8FBC324}" type="presParOf" srcId="{6FA9F8FF-C3BB-4F7B-8EA6-D5AFCC10F681}" destId="{C7B90ED7-E76E-44D4-B4F2-DE876C63DBBC}" srcOrd="7" destOrd="0" presId="urn:microsoft.com/office/officeart/2005/8/layout/cycle6"/>
    <dgm:cxn modelId="{AE2A40AD-4743-4CB1-A795-C43EDE72D512}" type="presParOf" srcId="{6FA9F8FF-C3BB-4F7B-8EA6-D5AFCC10F681}" destId="{4B64C6C0-3230-4823-8B4A-9605BBFCBBA6}" srcOrd="8" destOrd="0" presId="urn:microsoft.com/office/officeart/2005/8/layout/cycle6"/>
    <dgm:cxn modelId="{CBB5BB1D-B8E3-4A65-B4BA-63B082253EFA}" type="presParOf" srcId="{6FA9F8FF-C3BB-4F7B-8EA6-D5AFCC10F681}" destId="{F32769E6-F607-4001-A518-9E524EB8B05B}" srcOrd="9" destOrd="0" presId="urn:microsoft.com/office/officeart/2005/8/layout/cycle6"/>
    <dgm:cxn modelId="{859D0107-94E6-4DC2-B70C-292B6EECD5B6}" type="presParOf" srcId="{6FA9F8FF-C3BB-4F7B-8EA6-D5AFCC10F681}" destId="{CA5C3291-01CD-496B-A93E-AFE0A4BD7DD2}" srcOrd="10" destOrd="0" presId="urn:microsoft.com/office/officeart/2005/8/layout/cycle6"/>
    <dgm:cxn modelId="{B94BE711-8343-4D6A-99D9-3AC3533956CF}" type="presParOf" srcId="{6FA9F8FF-C3BB-4F7B-8EA6-D5AFCC10F681}" destId="{3E815CDE-C122-4D8A-9131-D369C32E1EBC}" srcOrd="11" destOrd="0" presId="urn:microsoft.com/office/officeart/2005/8/layout/cycle6"/>
    <dgm:cxn modelId="{6F7579AB-2FD9-4220-BD3C-7A70A93A107D}" type="presParOf" srcId="{6FA9F8FF-C3BB-4F7B-8EA6-D5AFCC10F681}" destId="{320069BC-22A7-4D41-953A-C0142627C5B9}" srcOrd="12" destOrd="0" presId="urn:microsoft.com/office/officeart/2005/8/layout/cycle6"/>
    <dgm:cxn modelId="{F668F6D4-B0D3-426B-8CFD-3CA5E8427C7A}" type="presParOf" srcId="{6FA9F8FF-C3BB-4F7B-8EA6-D5AFCC10F681}" destId="{4D6CB39C-10BA-4ED2-8CD9-97E7151EDE4D}" srcOrd="13" destOrd="0" presId="urn:microsoft.com/office/officeart/2005/8/layout/cycle6"/>
    <dgm:cxn modelId="{B7ED2021-C31D-49CE-96C4-D1D38F57B84A}" type="presParOf" srcId="{6FA9F8FF-C3BB-4F7B-8EA6-D5AFCC10F681}" destId="{8609CA28-B5A5-4BED-A9C1-468A50E1B79D}"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83D48-4D2D-4A03-ACB5-CB12CCF13ABD}">
      <dsp:nvSpPr>
        <dsp:cNvPr id="0" name=""/>
        <dsp:cNvSpPr/>
      </dsp:nvSpPr>
      <dsp:spPr>
        <a:xfrm>
          <a:off x="3657598" y="2308"/>
          <a:ext cx="1829173" cy="1089901"/>
        </a:xfrm>
        <a:prstGeom prst="roundRect">
          <a:avLst/>
        </a:prstGeom>
        <a:solidFill>
          <a:schemeClr val="accent5"/>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International Leadership</a:t>
          </a:r>
          <a:endParaRPr lang="en-US" sz="2100" kern="1200" dirty="0"/>
        </a:p>
      </dsp:txBody>
      <dsp:txXfrm>
        <a:off x="3710803" y="55513"/>
        <a:ext cx="1722763" cy="983491"/>
      </dsp:txXfrm>
    </dsp:sp>
    <dsp:sp modelId="{47F8265D-E1C0-4241-B995-227D15388854}">
      <dsp:nvSpPr>
        <dsp:cNvPr id="0" name=""/>
        <dsp:cNvSpPr/>
      </dsp:nvSpPr>
      <dsp:spPr>
        <a:xfrm>
          <a:off x="2777529" y="754758"/>
          <a:ext cx="4355587" cy="4355587"/>
        </a:xfrm>
        <a:custGeom>
          <a:avLst/>
          <a:gdLst/>
          <a:ahLst/>
          <a:cxnLst/>
          <a:rect l="0" t="0" r="0" b="0"/>
          <a:pathLst>
            <a:path>
              <a:moveTo>
                <a:pt x="2719471" y="68440"/>
              </a:moveTo>
              <a:arcTo wR="2177793" hR="2177793" stAng="17064135" swAng="1649478"/>
            </a:path>
          </a:pathLst>
        </a:custGeom>
        <a:noFill/>
        <a:ln w="10000"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FE569FF-14D8-483F-84F6-7928FD8AA034}">
      <dsp:nvSpPr>
        <dsp:cNvPr id="0" name=""/>
        <dsp:cNvSpPr/>
      </dsp:nvSpPr>
      <dsp:spPr>
        <a:xfrm>
          <a:off x="5867398" y="1318497"/>
          <a:ext cx="1676772" cy="1089901"/>
        </a:xfrm>
        <a:prstGeom prst="round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Business Application</a:t>
          </a:r>
          <a:endParaRPr lang="en-US" sz="2100" kern="1200" dirty="0"/>
        </a:p>
      </dsp:txBody>
      <dsp:txXfrm>
        <a:off x="5920603" y="1371702"/>
        <a:ext cx="1570362" cy="983491"/>
      </dsp:txXfrm>
    </dsp:sp>
    <dsp:sp modelId="{3CCECF5F-E012-4FA4-84FC-5D85497417AC}">
      <dsp:nvSpPr>
        <dsp:cNvPr id="0" name=""/>
        <dsp:cNvSpPr/>
      </dsp:nvSpPr>
      <dsp:spPr>
        <a:xfrm>
          <a:off x="2517938" y="599598"/>
          <a:ext cx="4355587" cy="4355587"/>
        </a:xfrm>
        <a:custGeom>
          <a:avLst/>
          <a:gdLst/>
          <a:ahLst/>
          <a:cxnLst/>
          <a:rect l="0" t="0" r="0" b="0"/>
          <a:pathLst>
            <a:path>
              <a:moveTo>
                <a:pt x="4326715" y="1824350"/>
              </a:moveTo>
              <a:arcTo wR="2177793" hR="2177793" stAng="21039595" swAng="2497068"/>
            </a:path>
          </a:pathLst>
        </a:custGeom>
        <a:noFill/>
        <a:ln w="1000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8EB296-52B9-42F8-A886-A0E7DDED50E0}">
      <dsp:nvSpPr>
        <dsp:cNvPr id="0" name=""/>
        <dsp:cNvSpPr/>
      </dsp:nvSpPr>
      <dsp:spPr>
        <a:xfrm>
          <a:off x="5257806" y="3953685"/>
          <a:ext cx="1676772" cy="1089901"/>
        </a:xfrm>
        <a:prstGeom prst="round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Personal Assessment</a:t>
          </a:r>
          <a:endParaRPr lang="en-US" sz="2100" kern="1200" dirty="0"/>
        </a:p>
      </dsp:txBody>
      <dsp:txXfrm>
        <a:off x="5311011" y="4006890"/>
        <a:ext cx="1570362" cy="983491"/>
      </dsp:txXfrm>
    </dsp:sp>
    <dsp:sp modelId="{4B64C6C0-3230-4823-8B4A-9605BBFCBBA6}">
      <dsp:nvSpPr>
        <dsp:cNvPr id="0" name=""/>
        <dsp:cNvSpPr/>
      </dsp:nvSpPr>
      <dsp:spPr>
        <a:xfrm>
          <a:off x="2698084" y="695262"/>
          <a:ext cx="4355587" cy="4355587"/>
        </a:xfrm>
        <a:custGeom>
          <a:avLst/>
          <a:gdLst/>
          <a:ahLst/>
          <a:cxnLst/>
          <a:rect l="0" t="0" r="0" b="0"/>
          <a:pathLst>
            <a:path>
              <a:moveTo>
                <a:pt x="2547015" y="4324060"/>
              </a:moveTo>
              <a:arcTo wR="2177793" hR="2177793" stAng="4814337" swAng="2026376"/>
            </a:path>
          </a:pathLst>
        </a:custGeom>
        <a:noFill/>
        <a:ln w="10000"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2769E6-F607-4001-A518-9E524EB8B05B}">
      <dsp:nvSpPr>
        <dsp:cNvPr id="0" name=""/>
        <dsp:cNvSpPr/>
      </dsp:nvSpPr>
      <dsp:spPr>
        <a:xfrm>
          <a:off x="2301138" y="3941490"/>
          <a:ext cx="1676772" cy="1089901"/>
        </a:xfrm>
        <a:prstGeom prst="roundRect">
          <a:avLst/>
        </a:prstGeom>
        <a:solidFill>
          <a:schemeClr val="accent2"/>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Human Resource Development </a:t>
          </a:r>
          <a:endParaRPr lang="en-US" sz="2100" kern="1200" dirty="0"/>
        </a:p>
      </dsp:txBody>
      <dsp:txXfrm>
        <a:off x="2354343" y="3994695"/>
        <a:ext cx="1570362" cy="983491"/>
      </dsp:txXfrm>
    </dsp:sp>
    <dsp:sp modelId="{3E815CDE-C122-4D8A-9131-D369C32E1EBC}">
      <dsp:nvSpPr>
        <dsp:cNvPr id="0" name=""/>
        <dsp:cNvSpPr/>
      </dsp:nvSpPr>
      <dsp:spPr>
        <a:xfrm>
          <a:off x="1952478" y="200917"/>
          <a:ext cx="4355587" cy="4355587"/>
        </a:xfrm>
        <a:custGeom>
          <a:avLst/>
          <a:gdLst/>
          <a:ahLst/>
          <a:cxnLst/>
          <a:rect l="0" t="0" r="0" b="0"/>
          <a:pathLst>
            <a:path>
              <a:moveTo>
                <a:pt x="649988" y="3729759"/>
              </a:moveTo>
              <a:arcTo wR="2177793" hR="2177793" stAng="8073032" swAng="2447696"/>
            </a:path>
          </a:pathLst>
        </a:custGeom>
        <a:noFill/>
        <a:ln w="10000"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20069BC-22A7-4D41-953A-C0142627C5B9}">
      <dsp:nvSpPr>
        <dsp:cNvPr id="0" name=""/>
        <dsp:cNvSpPr/>
      </dsp:nvSpPr>
      <dsp:spPr>
        <a:xfrm>
          <a:off x="1223442" y="1450108"/>
          <a:ext cx="1676772" cy="1089901"/>
        </a:xfrm>
        <a:prstGeom prst="roundRect">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Personal Development</a:t>
          </a:r>
          <a:endParaRPr lang="en-US" sz="2100" kern="1200" dirty="0"/>
        </a:p>
      </dsp:txBody>
      <dsp:txXfrm>
        <a:off x="1276647" y="1503313"/>
        <a:ext cx="1570362" cy="983491"/>
      </dsp:txXfrm>
    </dsp:sp>
    <dsp:sp modelId="{8609CA28-B5A5-4BED-A9C1-468A50E1B79D}">
      <dsp:nvSpPr>
        <dsp:cNvPr id="0" name=""/>
        <dsp:cNvSpPr/>
      </dsp:nvSpPr>
      <dsp:spPr>
        <a:xfrm>
          <a:off x="1811808" y="653798"/>
          <a:ext cx="4355587" cy="4355587"/>
        </a:xfrm>
        <a:custGeom>
          <a:avLst/>
          <a:gdLst/>
          <a:ahLst/>
          <a:cxnLst/>
          <a:rect l="0" t="0" r="0" b="0"/>
          <a:pathLst>
            <a:path>
              <a:moveTo>
                <a:pt x="504171" y="784318"/>
              </a:moveTo>
              <a:arcTo wR="2177793" hR="2177793" stAng="13186867" swAng="2462437"/>
            </a:path>
          </a:pathLst>
        </a:custGeom>
        <a:noFill/>
        <a:ln w="10000"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3F7BAE-3681-45FF-9E89-2146D7C2A058}" type="datetimeFigureOut">
              <a:rPr lang="en-US" smtClean="0"/>
              <a:pPr/>
              <a:t>4/12/2012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5346C6-41C9-4F2A-BE01-633633C9DB38}" type="slidenum">
              <a:rPr lang="en-US" smtClean="0"/>
              <a:pPr/>
              <a:t>‹#›</a:t>
            </a:fld>
            <a:endParaRPr lang="en-US"/>
          </a:p>
        </p:txBody>
      </p:sp>
    </p:spTree>
    <p:extLst>
      <p:ext uri="{BB962C8B-B14F-4D97-AF65-F5344CB8AC3E}">
        <p14:creationId xmlns:p14="http://schemas.microsoft.com/office/powerpoint/2010/main" val="905508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b="0" dirty="0" smtClean="0"/>
              <a:t>Welcome</a:t>
            </a:r>
            <a:r>
              <a:rPr lang="en-US" b="0" baseline="0" dirty="0" smtClean="0"/>
              <a:t> to the Expatriate Development Series on Latin America, International Leadership.</a:t>
            </a:r>
            <a:endParaRPr lang="en-US" b="1" dirty="0"/>
          </a:p>
        </p:txBody>
      </p:sp>
      <p:sp>
        <p:nvSpPr>
          <p:cNvPr id="4" name="Slide Number Placeholder 3"/>
          <p:cNvSpPr>
            <a:spLocks noGrp="1"/>
          </p:cNvSpPr>
          <p:nvPr>
            <p:ph type="sldNum" sz="quarter" idx="10"/>
          </p:nvPr>
        </p:nvSpPr>
        <p:spPr/>
        <p:txBody>
          <a:bodyPr/>
          <a:lstStyle/>
          <a:p>
            <a:fld id="{D1E8000A-C2A4-4128-B091-D55B8198CDA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2600" dirty="0" smtClean="0"/>
              <a:t>Do</a:t>
            </a:r>
            <a:r>
              <a:rPr lang="en-US" sz="2600" baseline="0" dirty="0" smtClean="0"/>
              <a:t> to the high level of English competency in Latin </a:t>
            </a:r>
            <a:r>
              <a:rPr lang="en-US" sz="2600" baseline="0" dirty="0" err="1" smtClean="0"/>
              <a:t>american</a:t>
            </a:r>
            <a:r>
              <a:rPr lang="en-US" sz="2600" baseline="0" dirty="0" smtClean="0"/>
              <a:t> business and largely social arenas, it is not a major detriment for an expatriate to not be fluent in the native language. However, c</a:t>
            </a:r>
            <a:r>
              <a:rPr lang="en-US" sz="2600" dirty="0" smtClean="0"/>
              <a:t>ommunication which is punctuated with local terminology demonstrates a willingness to support</a:t>
            </a:r>
            <a:r>
              <a:rPr lang="en-US" sz="2600" baseline="0" dirty="0" smtClean="0"/>
              <a:t> the native language and respect to the host country.</a:t>
            </a:r>
          </a:p>
          <a:p>
            <a:endParaRPr lang="en-US" sz="2600" baseline="0" dirty="0" smtClean="0"/>
          </a:p>
          <a:p>
            <a:r>
              <a:rPr lang="en-US" sz="2600" baseline="0" dirty="0" smtClean="0"/>
              <a:t>Furthermore, other demonstrations of respect for others position and the culture, in general, are also seen as beneficial to developing support for communications from expatriates. </a:t>
            </a:r>
          </a:p>
          <a:p>
            <a:endParaRPr lang="en-US" sz="2600" baseline="0" dirty="0" smtClean="0"/>
          </a:p>
          <a:p>
            <a:r>
              <a:rPr lang="en-US" sz="2600" baseline="0" dirty="0" smtClean="0"/>
              <a:t>When communicating about group events or goals expatriates should avoid the use of “we” in the process of goal. As someone who is not part of the culture, you will not be seen as having the same type of role in the process and “we” would presume a place for you in the culture which does not exist. </a:t>
            </a:r>
          </a:p>
          <a:p>
            <a:endParaRPr lang="en-US" sz="2600" baseline="0" dirty="0" smtClean="0"/>
          </a:p>
          <a:p>
            <a:r>
              <a:rPr lang="en-US" sz="2600" baseline="0" dirty="0" smtClean="0"/>
              <a:t>This inclusion would read as arrogance and would reduce the impact of the communication.</a:t>
            </a:r>
            <a:endParaRPr lang="en-US" sz="2600"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next section we will examine how the cultural and social norms impact the relationships between men and women</a:t>
            </a:r>
            <a:r>
              <a:rPr lang="en-US" baseline="0" dirty="0" smtClean="0"/>
              <a:t> both in the workplace and socially.</a:t>
            </a:r>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following guidelines serves</a:t>
            </a:r>
            <a:r>
              <a:rPr lang="en-US" baseline="0" dirty="0" smtClean="0"/>
              <a:t> as a roadmap for navigating Latin </a:t>
            </a:r>
            <a:r>
              <a:rPr lang="en-US" baseline="0" dirty="0" err="1" smtClean="0"/>
              <a:t>american</a:t>
            </a:r>
            <a:r>
              <a:rPr lang="en-US" baseline="0" dirty="0" smtClean="0"/>
              <a:t> culture as a male expatriate.</a:t>
            </a:r>
          </a:p>
          <a:p>
            <a:endParaRPr lang="en-US" baseline="0" dirty="0" smtClean="0"/>
          </a:p>
          <a:p>
            <a:r>
              <a:rPr lang="en-US" dirty="0" smtClean="0"/>
              <a:t>Assertiveness demonstrates</a:t>
            </a:r>
            <a:r>
              <a:rPr lang="en-US" baseline="0" dirty="0" smtClean="0"/>
              <a:t> confidence which is a positive and desired trait, however </a:t>
            </a:r>
            <a:r>
              <a:rPr lang="en-US" dirty="0" smtClean="0"/>
              <a:t>aggressiveness is seen as a particularly negative</a:t>
            </a:r>
            <a:r>
              <a:rPr lang="en-US" baseline="0" dirty="0" smtClean="0"/>
              <a:t> American attribute which is not appreciated or respected.</a:t>
            </a:r>
          </a:p>
          <a:p>
            <a:endParaRPr lang="en-US" dirty="0" smtClean="0"/>
          </a:p>
          <a:p>
            <a:r>
              <a:rPr lang="en-US" dirty="0" smtClean="0"/>
              <a:t>Expatriates, regardless of their performance or the expatriates opinion of the host country management</a:t>
            </a:r>
            <a:r>
              <a:rPr lang="en-US" baseline="0" dirty="0" smtClean="0"/>
              <a:t> must demonstrate the appropriate respect and d</a:t>
            </a:r>
            <a:r>
              <a:rPr lang="en-US" dirty="0" smtClean="0"/>
              <a:t>eference toward their senior managers positions. Failing</a:t>
            </a:r>
            <a:r>
              <a:rPr lang="en-US" baseline="0" dirty="0" smtClean="0"/>
              <a:t> this can fatally undermine an expatriate performance.</a:t>
            </a:r>
          </a:p>
          <a:p>
            <a:endParaRPr lang="en-US" dirty="0" smtClean="0"/>
          </a:p>
          <a:p>
            <a:r>
              <a:rPr lang="en-US" dirty="0" smtClean="0"/>
              <a:t>While the society is very</a:t>
            </a:r>
            <a:r>
              <a:rPr lang="en-US" baseline="0" dirty="0" smtClean="0"/>
              <a:t> paternalistic women are to be shown respect at all times. This would include many mannerly gestures which may have fallen out of favor in the U.S., like opening doors etc. Expatriates should not introduce themselves to a female spouse allow her husband to make the introduction. Remember to begin with handshakes only and allow any increases in greeting intimacy to be guided by the woman.</a:t>
            </a:r>
          </a:p>
          <a:p>
            <a:endParaRPr lang="en-US" baseline="0" dirty="0" smtClean="0"/>
          </a:p>
          <a:p>
            <a:r>
              <a:rPr lang="en-US" baseline="0" dirty="0" smtClean="0"/>
              <a:t>Alcohol is a widely </a:t>
            </a:r>
            <a:r>
              <a:rPr lang="en-US" dirty="0" smtClean="0"/>
              <a:t>accepted beverage in both social and business functions. It</a:t>
            </a:r>
            <a:r>
              <a:rPr lang="en-US" baseline="0" dirty="0" smtClean="0"/>
              <a:t> is important however to not partake in the drinking of alcoholic beverages to the point where the expatriate can no longer maintain appropriate social decorum. Latin Americans pride themselves on the volume of alcohol they can consume with little to no negative behavioral impact. Many expatriates will find this one of the most challenging aspect of their time in Latin America. The Drinking of alcohol is often more frequent and in volumes which are dramatically higher than in the U.S.</a:t>
            </a:r>
            <a:r>
              <a:rPr lang="en-US" dirty="0" smtClean="0"/>
              <a:t> </a:t>
            </a:r>
          </a:p>
        </p:txBody>
      </p:sp>
      <p:sp>
        <p:nvSpPr>
          <p:cNvPr id="4" name="Slide Number Placeholder 3"/>
          <p:cNvSpPr>
            <a:spLocks noGrp="1"/>
          </p:cNvSpPr>
          <p:nvPr>
            <p:ph type="sldNum" sz="quarter" idx="10"/>
          </p:nvPr>
        </p:nvSpPr>
        <p:spPr/>
        <p:txBody>
          <a:bodyPr/>
          <a:lstStyle/>
          <a:p>
            <a:fld id="{C65346C6-41C9-4F2A-BE01-633633C9DB3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Men should expect to be in a suits and tie while</a:t>
            </a:r>
            <a:r>
              <a:rPr lang="en-US" baseline="0" dirty="0" smtClean="0"/>
              <a:t> at work, and often for social events. Style is important in </a:t>
            </a:r>
            <a:r>
              <a:rPr lang="en-US" baseline="0" dirty="0" err="1" smtClean="0"/>
              <a:t>latin</a:t>
            </a:r>
            <a:r>
              <a:rPr lang="en-US" baseline="0" dirty="0" smtClean="0"/>
              <a:t> </a:t>
            </a:r>
            <a:r>
              <a:rPr lang="en-US" baseline="0" dirty="0" err="1" smtClean="0"/>
              <a:t>america</a:t>
            </a:r>
            <a:r>
              <a:rPr lang="en-US" baseline="0" dirty="0" smtClean="0"/>
              <a:t>, casual may be acceptable for some social occasions however, sloppy is never acceptable. Men should have their clothing neatly pressed and their shoes shined. This is required for both social and business functions.</a:t>
            </a:r>
          </a:p>
          <a:p>
            <a:endParaRPr lang="en-US" baseline="0" dirty="0" smtClean="0"/>
          </a:p>
          <a:p>
            <a:r>
              <a:rPr lang="en-US" baseline="0" dirty="0" smtClean="0"/>
              <a:t>For both men and women quality is an important part of appearance. Latin Americans are well versed in international fashion trends, designers and tailoring. Men should be prepared to be seen dressed in garments of established quality. It is more important to have a few excellent pieces in your wardrobe rather than a large poor quality wardrobe.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men in </a:t>
            </a:r>
            <a:r>
              <a:rPr lang="en-US" baseline="0" dirty="0" err="1" smtClean="0"/>
              <a:t>america</a:t>
            </a:r>
            <a:r>
              <a:rPr lang="en-US" baseline="0" dirty="0" smtClean="0"/>
              <a:t> may not be focused on fashion, Latin </a:t>
            </a:r>
            <a:r>
              <a:rPr lang="en-US" baseline="0" dirty="0" err="1" smtClean="0"/>
              <a:t>american</a:t>
            </a:r>
            <a:r>
              <a:rPr lang="en-US" baseline="0" dirty="0" smtClean="0"/>
              <a:t> men associate fashion with beauty, the arts and the good life. Presentation and style are important elements of the culture. Additionally, style is an element which can be employed to help overcome other aspects about individuals which might otherwise lend themselves to discrimination.</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social events to unfold in a more structured</a:t>
            </a:r>
            <a:r>
              <a:rPr lang="en-US" baseline="0" dirty="0" smtClean="0"/>
              <a:t> manner. Expatriate hosts do not invite guests to their homes unless they have been a guest in theirs. Instead they would opt to meet in a public location. As a guest you should be prepared to arrive bearing a gift for the host. </a:t>
            </a:r>
          </a:p>
          <a:p>
            <a:endParaRPr lang="en-US" baseline="0" dirty="0" smtClean="0"/>
          </a:p>
          <a:p>
            <a:r>
              <a:rPr lang="en-US" baseline="0" dirty="0" smtClean="0"/>
              <a:t>Male expatriates should not expect to entertain women alone initially. Introductions and first meetings are generally in public areas with both men and women in attendance. </a:t>
            </a:r>
          </a:p>
          <a:p>
            <a:endParaRPr lang="en-US" baseline="0" dirty="0" smtClean="0"/>
          </a:p>
          <a:p>
            <a:r>
              <a:rPr lang="en-US" baseline="0" dirty="0" smtClean="0"/>
              <a:t>As it is in business punctuality is not necessarily prized or expected in social engagements. Expatriates should expect delays in starts and finishes to social engagements. Expatriates should also be prepared to not be the first to leave. First to leave indicates a lack of interest or respect for the host and would reflect poorly on the expat.</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Unfortunately</a:t>
            </a:r>
            <a:r>
              <a:rPr lang="en-US" baseline="0" dirty="0" smtClean="0"/>
              <a:t> for the female e</a:t>
            </a:r>
            <a:r>
              <a:rPr lang="en-US" dirty="0" smtClean="0"/>
              <a:t>xpect she should expect male dominant culture. Your opinion and advice</a:t>
            </a:r>
            <a:r>
              <a:rPr lang="en-US" baseline="0" dirty="0" smtClean="0"/>
              <a:t> may not be readily solicited. In many cases you may need to rely on discussing projects and proposals with male counterparts and ask them to help move your initiatives forward.</a:t>
            </a:r>
          </a:p>
          <a:p>
            <a:endParaRPr lang="en-US" baseline="0" dirty="0" smtClean="0"/>
          </a:p>
          <a:p>
            <a:endParaRPr lang="en-US" dirty="0" smtClean="0"/>
          </a:p>
          <a:p>
            <a:r>
              <a:rPr lang="en-US" dirty="0" smtClean="0"/>
              <a:t>Men often fill a role of decision maker in </a:t>
            </a:r>
            <a:r>
              <a:rPr lang="en-US" dirty="0" err="1" smtClean="0"/>
              <a:t>latin</a:t>
            </a:r>
            <a:r>
              <a:rPr lang="en-US" dirty="0" smtClean="0"/>
              <a:t> </a:t>
            </a:r>
            <a:r>
              <a:rPr lang="en-US" dirty="0" err="1" smtClean="0"/>
              <a:t>america</a:t>
            </a:r>
            <a:r>
              <a:rPr lang="en-US" dirty="0" smtClean="0"/>
              <a:t>,</a:t>
            </a:r>
            <a:r>
              <a:rPr lang="en-US" baseline="0" dirty="0" smtClean="0"/>
              <a:t> so it is not uncommon to </a:t>
            </a:r>
            <a:r>
              <a:rPr lang="en-US" dirty="0" smtClean="0"/>
              <a:t>have decisions made for you about your schedule</a:t>
            </a:r>
            <a:r>
              <a:rPr lang="en-US" baseline="0" dirty="0" smtClean="0"/>
              <a:t> both work and social as well as the location of the gatherings. This is not to be seen as disrespectful, it is a sign of paternalistic care and respect offered to women. While this is largely out of fashion in the U.S. it is still widely practiced in </a:t>
            </a:r>
            <a:r>
              <a:rPr lang="en-US" baseline="0" dirty="0" err="1" smtClean="0"/>
              <a:t>latin</a:t>
            </a:r>
            <a:r>
              <a:rPr lang="en-US" baseline="0" dirty="0" smtClean="0"/>
              <a:t> </a:t>
            </a:r>
            <a:r>
              <a:rPr lang="en-US" baseline="0" dirty="0" err="1" smtClean="0"/>
              <a:t>america</a:t>
            </a:r>
            <a:r>
              <a:rPr lang="en-US" baseline="0" dirty="0" smtClean="0"/>
              <a:t>.</a:t>
            </a:r>
          </a:p>
          <a:p>
            <a:endParaRPr lang="en-US" dirty="0" smtClean="0"/>
          </a:p>
          <a:p>
            <a:r>
              <a:rPr lang="en-US" dirty="0" smtClean="0"/>
              <a:t>Women</a:t>
            </a:r>
            <a:r>
              <a:rPr lang="en-US" baseline="0" dirty="0" smtClean="0"/>
              <a:t> should be aware that when she has succeeded in pushing through a new initiative, she may need to invite a male sponsor to assist with implementation.  This is not because she is not capable, but social norms may require that important change come from a man to generate support. This is often solved by the requirement that important change come from superiors who will almost without exception be male. </a:t>
            </a:r>
          </a:p>
          <a:p>
            <a:endParaRPr lang="en-US" baseline="0" dirty="0" smtClean="0"/>
          </a:p>
          <a:p>
            <a:r>
              <a:rPr lang="en-US" baseline="0" dirty="0" smtClean="0"/>
              <a:t>Women by and large are not expected to be the initiator for meetings, introductions, etc. in a business environment. While she may be the lead in social events. She should not attend meetings alone, she should have a colleague who preferably is male attend first time meetings. Women should wait for introductions and offers for handshaking.</a:t>
            </a:r>
          </a:p>
        </p:txBody>
      </p:sp>
      <p:sp>
        <p:nvSpPr>
          <p:cNvPr id="4" name="Slide Number Placeholder 3"/>
          <p:cNvSpPr>
            <a:spLocks noGrp="1"/>
          </p:cNvSpPr>
          <p:nvPr>
            <p:ph type="sldNum" sz="quarter" idx="10"/>
          </p:nvPr>
        </p:nvSpPr>
        <p:spPr/>
        <p:txBody>
          <a:bodyPr/>
          <a:lstStyle/>
          <a:p>
            <a:fld id="{C65346C6-41C9-4F2A-BE01-633633C9DB38}"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Female</a:t>
            </a:r>
            <a:r>
              <a:rPr lang="en-US" baseline="0" dirty="0" smtClean="0"/>
              <a:t> expatriates should n</a:t>
            </a:r>
            <a:r>
              <a:rPr lang="en-US" dirty="0" smtClean="0"/>
              <a:t>ever plan</a:t>
            </a:r>
            <a:r>
              <a:rPr lang="en-US" baseline="0" dirty="0" smtClean="0"/>
              <a:t> to </a:t>
            </a:r>
            <a:r>
              <a:rPr lang="en-US" dirty="0" smtClean="0"/>
              <a:t>attend social gatherings alone.</a:t>
            </a:r>
            <a:r>
              <a:rPr lang="en-US" baseline="0" dirty="0" smtClean="0"/>
              <a:t> She should if married always bring her spouse. If single arrange for a close friend either male or female to escort her.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Just as for men, alcohol is a widely </a:t>
            </a:r>
            <a:r>
              <a:rPr lang="en-US" dirty="0" smtClean="0"/>
              <a:t>accepted beverage in both social and business functions. For women it</a:t>
            </a:r>
            <a:r>
              <a:rPr lang="en-US" baseline="0" dirty="0" smtClean="0"/>
              <a:t> is even more important when drinking alcoholic beverages to maintain socially appropriate behavior. </a:t>
            </a:r>
            <a:endParaRPr lang="en-US" dirty="0" smtClean="0"/>
          </a:p>
          <a:p>
            <a:endParaRPr lang="en-US" dirty="0" smtClean="0"/>
          </a:p>
          <a:p>
            <a:r>
              <a:rPr lang="en-US" dirty="0" smtClean="0"/>
              <a:t>Unlike for male expatriates it is socially</a:t>
            </a:r>
            <a:r>
              <a:rPr lang="en-US" baseline="0" dirty="0" smtClean="0"/>
              <a:t> acceptable for a woman to excuse herself early from a gathering including being first to leave. </a:t>
            </a:r>
          </a:p>
          <a:p>
            <a:endParaRPr lang="en-US" baseline="0" dirty="0" smtClean="0"/>
          </a:p>
          <a:p>
            <a:r>
              <a:rPr lang="en-US" baseline="0" dirty="0" smtClean="0"/>
              <a:t>In most cases a female expatriate will be engaged in social events which are public. Even in her own home the expectation is to invite a variety of guests. Female expatriates will not be expected to host </a:t>
            </a:r>
            <a:r>
              <a:rPr lang="en-US" baseline="0" dirty="0" err="1" smtClean="0"/>
              <a:t>initmate</a:t>
            </a:r>
            <a:r>
              <a:rPr lang="en-US" baseline="0" dirty="0" smtClean="0"/>
              <a:t> gatherings of either mixed singles or couples. Importantly, public events should remain public, and offers to return to a female expatriates home should not be made.</a:t>
            </a:r>
          </a:p>
          <a:p>
            <a:endParaRPr lang="en-US" baseline="0" dirty="0" smtClean="0"/>
          </a:p>
          <a:p>
            <a:r>
              <a:rPr lang="en-US" baseline="0" dirty="0" smtClean="0"/>
              <a:t>Finally the paternalistic nature of Latin </a:t>
            </a:r>
            <a:r>
              <a:rPr lang="en-US" baseline="0" dirty="0" err="1" smtClean="0"/>
              <a:t>american</a:t>
            </a:r>
            <a:r>
              <a:rPr lang="en-US" baseline="0" dirty="0" smtClean="0"/>
              <a:t> culture requires the woman to not pay, even when hosting. Female expats should arrange to have their spouse pay if married, or arrange to have the bill handled outside of the event itself. Additionally, it is acceptable to have a trusted male colleague arrange to take care of the bill formality with the female expatriate making the necessary financial obligation.</a:t>
            </a:r>
          </a:p>
          <a:p>
            <a:endParaRPr lang="en-US" baseline="0" dirty="0" smtClean="0"/>
          </a:p>
          <a:p>
            <a:r>
              <a:rPr lang="en-US" baseline="0" dirty="0" smtClean="0"/>
              <a:t>Finally as a reminder, even in public spaces </a:t>
            </a:r>
            <a:r>
              <a:rPr lang="en-US" baseline="0" dirty="0" err="1" smtClean="0"/>
              <a:t>latin</a:t>
            </a:r>
            <a:r>
              <a:rPr lang="en-US" baseline="0" dirty="0" smtClean="0"/>
              <a:t> </a:t>
            </a:r>
            <a:r>
              <a:rPr lang="en-US" baseline="0" dirty="0" err="1" smtClean="0"/>
              <a:t>americans</a:t>
            </a:r>
            <a:r>
              <a:rPr lang="en-US" baseline="0" dirty="0" smtClean="0"/>
              <a:t> are comfortable with their personal space and female expats should be prepared to be physically close to others as well as to be touched or hugged.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 is treated with respect in Latin America for both men and</a:t>
            </a:r>
            <a:r>
              <a:rPr lang="en-US" baseline="0" dirty="0" smtClean="0"/>
              <a:t> women. In business and social settings, elders should be acknowledged first, preferably with great enthusiasm and formality.</a:t>
            </a:r>
            <a:endParaRPr lang="en-US" dirty="0" smtClean="0"/>
          </a:p>
          <a:p>
            <a:endParaRPr lang="en-US" dirty="0" smtClean="0"/>
          </a:p>
          <a:p>
            <a:r>
              <a:rPr lang="en-US" dirty="0" smtClean="0"/>
              <a:t>While age is treated with respect, youth is prized.</a:t>
            </a:r>
            <a:r>
              <a:rPr lang="en-US" baseline="0" dirty="0" smtClean="0"/>
              <a:t> Age is not a benefit when it comes to hiring and promotion. In these scenario’s women bear a disproportionate amount of the discrimination.</a:t>
            </a:r>
            <a:endParaRPr lang="en-US" dirty="0" smtClean="0"/>
          </a:p>
          <a:p>
            <a:endParaRPr lang="en-US" dirty="0" smtClean="0"/>
          </a:p>
          <a:p>
            <a:r>
              <a:rPr lang="en-US" dirty="0" smtClean="0"/>
              <a:t>More senior woman are often solicited for social involvement. Having</a:t>
            </a:r>
            <a:r>
              <a:rPr lang="en-US" baseline="0" dirty="0" smtClean="0"/>
              <a:t> a more senior female sponsor can add importance to an event. Additionally, almost all major social events will include invitations for more senior members of the community. Failure to include elders is a serious social mistake.</a:t>
            </a:r>
            <a:endParaRPr lang="en-US" dirty="0" smtClean="0"/>
          </a:p>
          <a:p>
            <a:r>
              <a:rPr lang="en-US" dirty="0" smtClean="0"/>
              <a:t>M</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b="0" dirty="0" smtClean="0"/>
              <a:t>This is the second and concluding</a:t>
            </a:r>
            <a:r>
              <a:rPr lang="en-US" b="0" baseline="0" dirty="0" smtClean="0"/>
              <a:t> section on Latin America, International Leadership. The next module in the series is Business Applications.</a:t>
            </a:r>
            <a:endParaRPr lang="en-US" b="1" dirty="0"/>
          </a:p>
        </p:txBody>
      </p:sp>
      <p:sp>
        <p:nvSpPr>
          <p:cNvPr id="4" name="Slide Number Placeholder 3"/>
          <p:cNvSpPr>
            <a:spLocks noGrp="1"/>
          </p:cNvSpPr>
          <p:nvPr>
            <p:ph type="sldNum" sz="quarter" idx="10"/>
          </p:nvPr>
        </p:nvSpPr>
        <p:spPr/>
        <p:txBody>
          <a:bodyPr/>
          <a:lstStyle/>
          <a:p>
            <a:fld id="{D1E8000A-C2A4-4128-B091-D55B8198CDAB}"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Script: </a:t>
            </a:r>
            <a:r>
              <a:rPr lang="en-US" dirty="0" smtClean="0"/>
              <a:t>The</a:t>
            </a:r>
            <a:r>
              <a:rPr lang="en-US" baseline="0" dirty="0" smtClean="0"/>
              <a:t> Expatriate Development Series on Latin America is comprised of five modules:</a:t>
            </a:r>
          </a:p>
          <a:p>
            <a:r>
              <a:rPr lang="en-US" baseline="0" dirty="0" smtClean="0"/>
              <a:t>For this section we will review </a:t>
            </a:r>
            <a:r>
              <a:rPr lang="en-US" b="1" baseline="0" dirty="0" smtClean="0"/>
              <a:t>International Leadership</a:t>
            </a:r>
            <a:r>
              <a:rPr lang="en-US" baseline="0" dirty="0" smtClean="0"/>
              <a:t>, which examines cultural aspects as well as best practices for the expatriate.</a:t>
            </a:r>
          </a:p>
        </p:txBody>
      </p:sp>
      <p:sp>
        <p:nvSpPr>
          <p:cNvPr id="4" name="Slide Number Placeholder 3"/>
          <p:cNvSpPr>
            <a:spLocks noGrp="1"/>
          </p:cNvSpPr>
          <p:nvPr>
            <p:ph type="sldNum" sz="quarter" idx="10"/>
          </p:nvPr>
        </p:nvSpPr>
        <p:spPr/>
        <p:txBody>
          <a:bodyPr/>
          <a:lstStyle/>
          <a:p>
            <a:fld id="{D1E8000A-C2A4-4128-B091-D55B8198CDA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International leadership is divided into two sections;</a:t>
            </a:r>
            <a:r>
              <a:rPr lang="en-US" baseline="0" dirty="0" smtClean="0"/>
              <a:t> standards and motivation.  Which you can see here.</a:t>
            </a:r>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will continue the discussion on International Leadership by examining motivation</a:t>
            </a:r>
            <a:r>
              <a:rPr lang="en-US" baseline="0" dirty="0" smtClean="0"/>
              <a:t> and workplace behavior, which is comprised of these four main area’s. We will begin with influence.</a:t>
            </a:r>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sz="2400" dirty="0" smtClean="0"/>
              <a:t>As we have seen in the first leadership module on standards, the </a:t>
            </a:r>
            <a:r>
              <a:rPr lang="en-US" sz="2400" dirty="0" err="1" smtClean="0"/>
              <a:t>latin</a:t>
            </a:r>
            <a:r>
              <a:rPr lang="en-US" sz="2400" dirty="0" smtClean="0"/>
              <a:t> </a:t>
            </a:r>
            <a:r>
              <a:rPr lang="en-US" sz="2400" dirty="0" err="1" smtClean="0"/>
              <a:t>american</a:t>
            </a:r>
            <a:r>
              <a:rPr lang="en-US" sz="2400" dirty="0" smtClean="0"/>
              <a:t> culture is very</a:t>
            </a:r>
            <a:r>
              <a:rPr lang="en-US" sz="2400" baseline="0" dirty="0" smtClean="0"/>
              <a:t> hierarchical especially in the business realm. Because of this:</a:t>
            </a:r>
          </a:p>
          <a:p>
            <a:pPr lvl="1"/>
            <a:endParaRPr lang="en-US" sz="2400" baseline="0" dirty="0" smtClean="0"/>
          </a:p>
          <a:p>
            <a:pPr lvl="1"/>
            <a:r>
              <a:rPr lang="en-US" sz="2400" dirty="0" smtClean="0"/>
              <a:t>Idea’s are only as important as the position</a:t>
            </a:r>
          </a:p>
          <a:p>
            <a:pPr lvl="1"/>
            <a:endParaRPr lang="en-US" sz="2400" dirty="0" smtClean="0"/>
          </a:p>
          <a:p>
            <a:pPr lvl="1"/>
            <a:r>
              <a:rPr lang="en-US" sz="2400" dirty="0" smtClean="0"/>
              <a:t>Idea’s from women are rarely as important as those from men</a:t>
            </a:r>
          </a:p>
          <a:p>
            <a:pPr lvl="1"/>
            <a:endParaRPr lang="en-US" sz="2400" dirty="0" smtClean="0"/>
          </a:p>
          <a:p>
            <a:pPr lvl="1"/>
            <a:r>
              <a:rPr lang="en-US" sz="2400" dirty="0" smtClean="0"/>
              <a:t>Idea’s are not openly sought from down the ladder </a:t>
            </a:r>
          </a:p>
          <a:p>
            <a:endParaRPr lang="en-US" dirty="0" smtClean="0"/>
          </a:p>
          <a:p>
            <a:r>
              <a:rPr lang="en-US" baseline="0" dirty="0" smtClean="0"/>
              <a:t>For the expatriate one benefit they have is their position which often provides a platform for opening a dialogue with management. This opening is fairly narrow and requires skill to navigate, which we discuss next.</a:t>
            </a:r>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600" dirty="0" smtClean="0"/>
              <a:t>Latin American cultures appreciate</a:t>
            </a:r>
            <a:r>
              <a:rPr lang="en-US" sz="2600" baseline="0" dirty="0" smtClean="0"/>
              <a:t> big personalities and confidence. Expatriates need to have a certain amount of bravado toward their position to encourage support. In cases where the expatriate may not feel as confident as the position requires, leveraging a mutual contact is beneficial. </a:t>
            </a:r>
          </a:p>
          <a:p>
            <a:endParaRPr lang="en-US" sz="2600" baseline="0" dirty="0" smtClean="0"/>
          </a:p>
          <a:p>
            <a:r>
              <a:rPr lang="en-US" sz="2400" dirty="0" smtClean="0"/>
              <a:t>Personal association can substitute for position and confidence. Having</a:t>
            </a:r>
            <a:r>
              <a:rPr lang="en-US" sz="2400" baseline="0" dirty="0" smtClean="0"/>
              <a:t> a proper introduction to the management in the assignment company from an individual which that management respects can start a project off on the right foot. </a:t>
            </a:r>
          </a:p>
          <a:p>
            <a:endParaRPr lang="en-US" sz="2400" baseline="0" dirty="0" smtClean="0"/>
          </a:p>
          <a:p>
            <a:r>
              <a:rPr lang="en-US" sz="2400" baseline="0" dirty="0" smtClean="0"/>
              <a:t>Additionally, the expatriate with a proper introduction is often in a position to seek the support of a senior management member as a mentor to help guide him through the assignment.</a:t>
            </a:r>
            <a:endParaRPr lang="en-US" sz="2400" dirty="0" smtClean="0"/>
          </a:p>
          <a:p>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600" dirty="0" smtClean="0"/>
              <a:t>Part of being a good</a:t>
            </a:r>
            <a:r>
              <a:rPr lang="en-US" sz="2600" baseline="0" dirty="0" smtClean="0"/>
              <a:t> ambassador is showing the proper r</a:t>
            </a:r>
            <a:r>
              <a:rPr lang="en-US" sz="2600" dirty="0" smtClean="0"/>
              <a:t>espect for the culture. Demonstrate that you have taken the</a:t>
            </a:r>
            <a:r>
              <a:rPr lang="en-US" sz="2600" baseline="0" dirty="0" smtClean="0"/>
              <a:t> time to </a:t>
            </a:r>
            <a:r>
              <a:rPr lang="en-US" sz="2600" dirty="0" smtClean="0"/>
              <a:t>understand and appreciate</a:t>
            </a:r>
            <a:r>
              <a:rPr lang="en-US" sz="2600" baseline="0" dirty="0" smtClean="0"/>
              <a:t> </a:t>
            </a:r>
            <a:r>
              <a:rPr lang="en-US" sz="2600" dirty="0" smtClean="0"/>
              <a:t>their culture. Part of your job is going to be a change agent. This can be</a:t>
            </a:r>
            <a:r>
              <a:rPr lang="en-US" sz="2600" baseline="0" dirty="0" smtClean="0"/>
              <a:t> successfully achieved with the support of a male member of management who is native and is senior to your position. </a:t>
            </a:r>
          </a:p>
          <a:p>
            <a:endParaRPr lang="en-US" sz="2600" baseline="0" dirty="0" smtClean="0"/>
          </a:p>
          <a:p>
            <a:r>
              <a:rPr lang="en-US" sz="2600" baseline="0" dirty="0" smtClean="0"/>
              <a:t>This shows the proper respect the hierarchy and paternalistic nature of </a:t>
            </a:r>
            <a:r>
              <a:rPr lang="en-US" sz="2600" baseline="0" dirty="0" err="1" smtClean="0"/>
              <a:t>latin</a:t>
            </a:r>
            <a:r>
              <a:rPr lang="en-US" sz="2600" baseline="0" dirty="0" smtClean="0"/>
              <a:t> </a:t>
            </a:r>
            <a:r>
              <a:rPr lang="en-US" sz="2600" baseline="0" dirty="0" err="1" smtClean="0"/>
              <a:t>american</a:t>
            </a:r>
            <a:r>
              <a:rPr lang="en-US" sz="2600" baseline="0" dirty="0" smtClean="0"/>
              <a:t> culture. Making quick and unilateral decision is likely to receive a profound lack of support.</a:t>
            </a:r>
          </a:p>
          <a:p>
            <a:endParaRPr lang="en-US" sz="2600" baseline="0" dirty="0" smtClean="0"/>
          </a:p>
          <a:p>
            <a:r>
              <a:rPr lang="en-US" sz="2600" baseline="0" dirty="0" smtClean="0"/>
              <a:t>While on the one hand it demonstrates decisiveness, which is respected, it is at the cost of an affront to the cultural expectation to have senior management support.</a:t>
            </a:r>
          </a:p>
          <a:p>
            <a:endParaRPr lang="en-US" sz="2600" baseline="0" dirty="0" smtClean="0"/>
          </a:p>
          <a:p>
            <a:r>
              <a:rPr lang="en-US" sz="2600" baseline="0" dirty="0" smtClean="0"/>
              <a:t>Additionally, reward is the job of a senior manager. Expatriates should not be concerned about sharing or giving entire credit to a native senior manager for positive change and results. </a:t>
            </a:r>
          </a:p>
          <a:p>
            <a:endParaRPr lang="en-US" sz="2600" baseline="0" dirty="0" smtClean="0"/>
          </a:p>
          <a:p>
            <a:r>
              <a:rPr lang="en-US" sz="2600" baseline="0" dirty="0" smtClean="0"/>
              <a:t>Part of a </a:t>
            </a:r>
            <a:r>
              <a:rPr lang="en-US" sz="2600" baseline="0" dirty="0" err="1" smtClean="0"/>
              <a:t>latin</a:t>
            </a:r>
            <a:r>
              <a:rPr lang="en-US" sz="2600" baseline="0" dirty="0" smtClean="0"/>
              <a:t> </a:t>
            </a:r>
            <a:r>
              <a:rPr lang="en-US" sz="2600" baseline="0" dirty="0" err="1" smtClean="0"/>
              <a:t>american</a:t>
            </a:r>
            <a:r>
              <a:rPr lang="en-US" sz="2600" baseline="0" dirty="0" smtClean="0"/>
              <a:t> senior managers job is to reward achievement. </a:t>
            </a:r>
          </a:p>
          <a:p>
            <a:endParaRPr lang="en-US" sz="2600" baseline="0" dirty="0" smtClean="0"/>
          </a:p>
          <a:p>
            <a:r>
              <a:rPr lang="en-US" sz="2600" baseline="0" dirty="0" smtClean="0"/>
              <a:t>Allowing them the credit initially demonstrates respect, and desire for success which is more likely given a native sponsor. </a:t>
            </a:r>
          </a:p>
          <a:p>
            <a:endParaRPr lang="en-US" sz="2600" baseline="0" dirty="0" smtClean="0"/>
          </a:p>
          <a:p>
            <a:r>
              <a:rPr lang="en-US" sz="2600" baseline="0" dirty="0" smtClean="0"/>
              <a:t>Rest assured that positive results will be rewarded</a:t>
            </a:r>
            <a:endParaRPr lang="en-US" dirty="0"/>
          </a:p>
        </p:txBody>
      </p:sp>
      <p:sp>
        <p:nvSpPr>
          <p:cNvPr id="4" name="Slide Number Placeholder 3"/>
          <p:cNvSpPr>
            <a:spLocks noGrp="1"/>
          </p:cNvSpPr>
          <p:nvPr>
            <p:ph type="sldNum" sz="quarter" idx="10"/>
          </p:nvPr>
        </p:nvSpPr>
        <p:spPr/>
        <p:txBody>
          <a:bodyPr/>
          <a:lstStyle/>
          <a:p>
            <a:fld id="{C65346C6-41C9-4F2A-BE01-633633C9DB3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600" dirty="0" smtClean="0"/>
              <a:t>Latin America is largely conservative and prefers incremental change to radical change. Additionally,</a:t>
            </a:r>
            <a:r>
              <a:rPr lang="en-US" sz="2600" baseline="0" dirty="0" smtClean="0"/>
              <a:t> the paternalistic nature of Latin America tends to prefer process change over people change. </a:t>
            </a:r>
          </a:p>
          <a:p>
            <a:endParaRPr lang="en-US" sz="2600" baseline="0" dirty="0" smtClean="0"/>
          </a:p>
          <a:p>
            <a:r>
              <a:rPr lang="en-US" sz="2600" baseline="0" dirty="0" smtClean="0"/>
              <a:t>In the U.S. managers often seek to solve problems with people changes. This is not a generally accepted process in Latin America. Expatriates should focus on process and try to leave personnel out of their change plans.</a:t>
            </a:r>
          </a:p>
          <a:p>
            <a:endParaRPr lang="en-US" sz="2600" baseline="0" dirty="0" smtClean="0"/>
          </a:p>
          <a:p>
            <a:r>
              <a:rPr lang="en-US" sz="2600" baseline="0" dirty="0" smtClean="0"/>
              <a:t>Due to the hierarchy in place in most </a:t>
            </a:r>
            <a:r>
              <a:rPr lang="en-US" sz="2600" baseline="0" dirty="0" err="1" smtClean="0"/>
              <a:t>latin</a:t>
            </a:r>
            <a:r>
              <a:rPr lang="en-US" sz="2600" baseline="0" dirty="0" smtClean="0"/>
              <a:t> </a:t>
            </a:r>
            <a:r>
              <a:rPr lang="en-US" sz="2600" baseline="0" dirty="0" err="1" smtClean="0"/>
              <a:t>american</a:t>
            </a:r>
            <a:r>
              <a:rPr lang="en-US" sz="2600" baseline="0" dirty="0" smtClean="0"/>
              <a:t> companies your position will determine the approach you will take to making changes. </a:t>
            </a:r>
          </a:p>
          <a:p>
            <a:endParaRPr lang="en-US" sz="2600" baseline="0" dirty="0" smtClean="0"/>
          </a:p>
          <a:p>
            <a:r>
              <a:rPr lang="en-US" sz="2600" baseline="0" dirty="0" smtClean="0"/>
              <a:t>Important changes need to be seen as coming from the top, and generally require a native executives visible support. </a:t>
            </a:r>
          </a:p>
          <a:p>
            <a:endParaRPr lang="en-US" sz="2600" baseline="0" dirty="0" smtClean="0"/>
          </a:p>
          <a:p>
            <a:r>
              <a:rPr lang="en-US" sz="2600" baseline="0" dirty="0" smtClean="0"/>
              <a:t>Incremental change is well within the expatriate position to execute and should be seen as a collaborative effort through the solicitation of ideas and support from the expatriates team members.</a:t>
            </a:r>
            <a:endParaRPr lang="en-US" sz="2600"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2600" dirty="0" smtClean="0"/>
              <a:t>Latin America is largely target oriented as opposed to deadline driven. Change instruction requires precision to clarify its importance and the strategy</a:t>
            </a:r>
            <a:r>
              <a:rPr lang="en-US" sz="2600" baseline="0" dirty="0" smtClean="0"/>
              <a:t> and tactics which will be employed to achieve success. </a:t>
            </a:r>
          </a:p>
          <a:p>
            <a:endParaRPr lang="en-US" sz="2600" baseline="0" dirty="0" smtClean="0"/>
          </a:p>
          <a:p>
            <a:r>
              <a:rPr lang="en-US" sz="2600" baseline="0" dirty="0" smtClean="0"/>
              <a:t>This is important as goals are rarely seen as required and are often seen as a direction lacking defined end points. </a:t>
            </a:r>
          </a:p>
          <a:p>
            <a:endParaRPr lang="en-US" sz="2600" baseline="0" dirty="0" smtClean="0"/>
          </a:p>
          <a:p>
            <a:r>
              <a:rPr lang="en-US" sz="2600" baseline="0" dirty="0" smtClean="0"/>
              <a:t>Expatriates needing to have change accomplished by a date certain would be advised to set goal deadlines in a manner which allows for a certain amount misses to the target deadline before the final result is achieved.</a:t>
            </a:r>
          </a:p>
          <a:p>
            <a:endParaRPr lang="en-US" sz="2600" baseline="0" dirty="0" smtClean="0"/>
          </a:p>
          <a:p>
            <a:r>
              <a:rPr lang="en-US" sz="2600" baseline="0" dirty="0" smtClean="0"/>
              <a:t>This is necessary because demands of precision without some give and take are seen as arrogance on the part of the </a:t>
            </a:r>
            <a:r>
              <a:rPr lang="en-US" sz="2600" baseline="0" dirty="0" err="1" smtClean="0"/>
              <a:t>latin</a:t>
            </a:r>
            <a:r>
              <a:rPr lang="en-US" sz="2600" baseline="0" dirty="0" smtClean="0"/>
              <a:t> </a:t>
            </a:r>
            <a:r>
              <a:rPr lang="en-US" sz="2600" baseline="0" dirty="0" err="1" smtClean="0"/>
              <a:t>american</a:t>
            </a:r>
            <a:r>
              <a:rPr lang="en-US" sz="2600" baseline="0" dirty="0" smtClean="0"/>
              <a:t> business community. Using native management support for benchmarks and deadlines helps to frame the desired end goal in a culturally acceptable manner.</a:t>
            </a:r>
          </a:p>
          <a:p>
            <a:endParaRPr lang="en-US" sz="2600" dirty="0" smtClean="0"/>
          </a:p>
        </p:txBody>
      </p:sp>
      <p:sp>
        <p:nvSpPr>
          <p:cNvPr id="4" name="Slide Number Placeholder 3"/>
          <p:cNvSpPr>
            <a:spLocks noGrp="1"/>
          </p:cNvSpPr>
          <p:nvPr>
            <p:ph type="sldNum" sz="quarter" idx="10"/>
          </p:nvPr>
        </p:nvSpPr>
        <p:spPr/>
        <p:txBody>
          <a:bodyPr/>
          <a:lstStyle/>
          <a:p>
            <a:fld id="{C65346C6-41C9-4F2A-BE01-633633C9DB3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51453F8-110E-4AF0-B5FA-C031CA85213C}" type="datetime1">
              <a:rPr lang="en-US" smtClean="0"/>
              <a:pPr/>
              <a:t>4/12/2012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A4762D5-CFE3-46DE-B3F3-255449564CFB}"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39411172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683CDA-2360-4CA5-AF86-E85651CCAB6D}" type="datetime1">
              <a:rPr lang="en-US" smtClean="0">
                <a:solidFill>
                  <a:srgbClr val="775F55"/>
                </a:solidFill>
              </a:rPr>
              <a:pPr/>
              <a:t>4/12/2012</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9A4762D5-CFE3-46DE-B3F3-255449564CFB}" type="slidenum">
              <a:rPr lang="en-US" smtClean="0"/>
              <a:pPr/>
              <a:t>‹#›</a:t>
            </a:fld>
            <a:endParaRPr lang="en-US"/>
          </a:p>
        </p:txBody>
      </p:sp>
    </p:spTree>
    <p:extLst>
      <p:ext uri="{BB962C8B-B14F-4D97-AF65-F5344CB8AC3E}">
        <p14:creationId xmlns:p14="http://schemas.microsoft.com/office/powerpoint/2010/main" val="2661814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F843429-D916-4FF0-9A07-F52FC2E5DBA7}" type="datetime1">
              <a:rPr lang="en-US" smtClean="0">
                <a:solidFill>
                  <a:srgbClr val="775F55"/>
                </a:solidFill>
              </a:rPr>
              <a:pPr/>
              <a:t>4/12/2012</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9A4762D5-CFE3-46DE-B3F3-255449564CFB}" type="slidenum">
              <a:rPr lang="en-US" smtClean="0"/>
              <a:pPr/>
              <a:t>‹#›</a:t>
            </a:fld>
            <a:endParaRPr lang="en-US"/>
          </a:p>
        </p:txBody>
      </p:sp>
    </p:spTree>
    <p:extLst>
      <p:ext uri="{BB962C8B-B14F-4D97-AF65-F5344CB8AC3E}">
        <p14:creationId xmlns:p14="http://schemas.microsoft.com/office/powerpoint/2010/main" val="310321890"/>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90104FA-117A-4B0B-B01C-5C55CD051E96}" type="datetime1">
              <a:rPr lang="en-US" smtClean="0">
                <a:solidFill>
                  <a:srgbClr val="775F55"/>
                </a:solidFill>
              </a:rPr>
              <a:pPr/>
              <a:t>4/12/2012</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4762D5-CFE3-46DE-B3F3-255449564CF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4231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E1DD247-34CB-40CA-B7F6-99E106E45179}" type="datetime1">
              <a:rPr lang="en-US" smtClean="0">
                <a:solidFill>
                  <a:srgbClr val="775F55"/>
                </a:solidFill>
              </a:rPr>
              <a:pPr/>
              <a:t>4/12/2012</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A4762D5-CFE3-46DE-B3F3-255449564CFB}"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32035761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1A4BD9B-ED17-41CD-8097-BF8929280FC6}" type="datetime1">
              <a:rPr lang="en-US" smtClean="0">
                <a:solidFill>
                  <a:srgbClr val="775F55"/>
                </a:solidFill>
              </a:rPr>
              <a:pPr/>
              <a:t>4/12/2012</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9A4762D5-CFE3-46DE-B3F3-255449564CF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296348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2A62B7E-BB8F-4238-B0EE-43DF7EB85A79}" type="datetime1">
              <a:rPr lang="en-US" smtClean="0">
                <a:solidFill>
                  <a:srgbClr val="775F55"/>
                </a:solidFill>
              </a:rPr>
              <a:pPr/>
              <a:t>4/12/2012</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9A4762D5-CFE3-46DE-B3F3-255449564CF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15082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E2C4155-4F5A-48EB-9766-CDFEDFC43848}" type="datetime1">
              <a:rPr lang="en-US" smtClean="0">
                <a:solidFill>
                  <a:srgbClr val="775F55"/>
                </a:solidFill>
              </a:rPr>
              <a:pPr/>
              <a:t>4/12/2012</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A4762D5-CFE3-46DE-B3F3-255449564CFB}" type="slidenum">
              <a:rPr lang="en-US" smtClean="0"/>
              <a:pPr/>
              <a:t>‹#›</a:t>
            </a:fld>
            <a:endParaRPr lang="en-US"/>
          </a:p>
        </p:txBody>
      </p:sp>
    </p:spTree>
    <p:extLst>
      <p:ext uri="{BB962C8B-B14F-4D97-AF65-F5344CB8AC3E}">
        <p14:creationId xmlns:p14="http://schemas.microsoft.com/office/powerpoint/2010/main" val="138033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E4DE9-2A28-4222-A4F8-24E35CECF614}" type="datetime1">
              <a:rPr lang="en-US" smtClean="0">
                <a:solidFill>
                  <a:srgbClr val="775F55"/>
                </a:solidFill>
              </a:rPr>
              <a:pPr/>
              <a:t>4/12/2012</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A4762D5-CFE3-46DE-B3F3-255449564CFB}"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241605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7B62BD3-A414-4504-A6DE-98B6FD8B3EB2}" type="datetime1">
              <a:rPr lang="en-US" smtClean="0">
                <a:solidFill>
                  <a:srgbClr val="775F55"/>
                </a:solidFill>
              </a:rPr>
              <a:pPr/>
              <a:t>4/12/2012</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A4762D5-CFE3-46DE-B3F3-255449564CF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40995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0976F2EF-CCDB-4488-B1E6-B812DE21481B}" type="datetime1">
              <a:rPr lang="en-US" smtClean="0">
                <a:solidFill>
                  <a:srgbClr val="775F55"/>
                </a:solidFill>
              </a:rPr>
              <a:pPr/>
              <a:t>4/12/2012</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A4762D5-CFE3-46DE-B3F3-255449564CF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34817062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2534C6E-6B3C-4FEE-805E-FB9AB694CC8A}" type="datetime1">
              <a:rPr lang="en-US" smtClean="0">
                <a:solidFill>
                  <a:srgbClr val="775F55"/>
                </a:solidFill>
              </a:rPr>
              <a:pPr/>
              <a:t>4/12/2012</a:t>
            </a:fld>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A4762D5-CFE3-46DE-B3F3-255449564CFB}" type="slidenum">
              <a:rPr lang="en-US" smtClean="0"/>
              <a:pPr/>
              <a:t>‹#›</a:t>
            </a:fld>
            <a:endParaRPr lang="en-US"/>
          </a:p>
        </p:txBody>
      </p:sp>
    </p:spTree>
    <p:extLst>
      <p:ext uri="{BB962C8B-B14F-4D97-AF65-F5344CB8AC3E}">
        <p14:creationId xmlns:p14="http://schemas.microsoft.com/office/powerpoint/2010/main" val="4093834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228600"/>
            <a:ext cx="4191000" cy="5715000"/>
          </a:xfrm>
        </p:spPr>
        <p:txBody>
          <a:bodyPr anchor="t" anchorCtr="0">
            <a:normAutofit fontScale="90000"/>
          </a:bodyPr>
          <a:lstStyle/>
          <a:p>
            <a:r>
              <a:rPr lang="en-US" sz="4000" b="1" dirty="0" smtClean="0"/>
              <a:t>Latin America</a:t>
            </a: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4200" dirty="0" smtClean="0"/>
              <a:t>Expatriate Development Series:</a:t>
            </a:r>
            <a:endParaRPr lang="en-US" sz="2900" b="1" dirty="0"/>
          </a:p>
        </p:txBody>
      </p:sp>
      <p:sp>
        <p:nvSpPr>
          <p:cNvPr id="3" name="Subtitle 2"/>
          <p:cNvSpPr>
            <a:spLocks noGrp="1"/>
          </p:cNvSpPr>
          <p:nvPr>
            <p:ph type="subTitle" idx="1"/>
          </p:nvPr>
        </p:nvSpPr>
        <p:spPr/>
        <p:txBody>
          <a:bodyPr>
            <a:noAutofit/>
          </a:bodyPr>
          <a:lstStyle/>
          <a:p>
            <a:r>
              <a:rPr lang="en-US" sz="2300" dirty="0" smtClean="0"/>
              <a:t>International Leadership - Motivation and Behavior</a:t>
            </a:r>
            <a:endParaRPr lang="en-US" sz="2300" dirty="0"/>
          </a:p>
        </p:txBody>
      </p:sp>
      <p:pic>
        <p:nvPicPr>
          <p:cNvPr id="4" name="Picture 3" descr="University"/>
          <p:cNvPicPr>
            <a:picLocks noChangeAspect="1" noChangeArrowheads="1"/>
          </p:cNvPicPr>
          <p:nvPr/>
        </p:nvPicPr>
        <p:blipFill>
          <a:blip r:embed="rId3" cstate="print"/>
          <a:srcRect b="39999"/>
          <a:stretch>
            <a:fillRect/>
          </a:stretch>
        </p:blipFill>
        <p:spPr bwMode="auto">
          <a:xfrm>
            <a:off x="457199" y="6096000"/>
            <a:ext cx="914401" cy="598517"/>
          </a:xfrm>
          <a:prstGeom prst="rect">
            <a:avLst/>
          </a:prstGeom>
          <a:noFill/>
        </p:spPr>
      </p:pic>
      <p:pic>
        <p:nvPicPr>
          <p:cNvPr id="10" name="Picture 9" descr="latin_america.gif"/>
          <p:cNvPicPr>
            <a:picLocks noChangeAspect="1"/>
          </p:cNvPicPr>
          <p:nvPr/>
        </p:nvPicPr>
        <p:blipFill>
          <a:blip r:embed="rId4" cstate="print"/>
          <a:srcRect l="4092" t="5556" r="1391" b="3333"/>
          <a:stretch>
            <a:fillRect/>
          </a:stretch>
        </p:blipFill>
        <p:spPr>
          <a:xfrm>
            <a:off x="76198" y="304800"/>
            <a:ext cx="4724401" cy="5534299"/>
          </a:xfrm>
          <a:prstGeom prst="rect">
            <a:avLst/>
          </a:prstGeom>
        </p:spPr>
      </p:pic>
    </p:spTree>
    <p:extLst>
      <p:ext uri="{BB962C8B-B14F-4D97-AF65-F5344CB8AC3E}">
        <p14:creationId xmlns:p14="http://schemas.microsoft.com/office/powerpoint/2010/main" val="311107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10</a:t>
            </a:fld>
            <a:endParaRPr lang="en-US"/>
          </a:p>
        </p:txBody>
      </p:sp>
      <p:sp>
        <p:nvSpPr>
          <p:cNvPr id="4" name="Content Placeholder 3"/>
          <p:cNvSpPr>
            <a:spLocks noGrp="1"/>
          </p:cNvSpPr>
          <p:nvPr>
            <p:ph sz="quarter" idx="1"/>
          </p:nvPr>
        </p:nvSpPr>
        <p:spPr>
          <a:xfrm>
            <a:off x="304800" y="1600200"/>
            <a:ext cx="8153400" cy="4191000"/>
          </a:xfrm>
        </p:spPr>
        <p:txBody>
          <a:bodyPr>
            <a:normAutofit/>
          </a:bodyPr>
          <a:lstStyle/>
          <a:p>
            <a:r>
              <a:rPr lang="en-US" sz="2600" dirty="0" smtClean="0"/>
              <a:t>Communication should be punctuated with local terminology</a:t>
            </a:r>
          </a:p>
          <a:p>
            <a:r>
              <a:rPr lang="en-US" sz="2600" dirty="0" smtClean="0"/>
              <a:t>Verbal support for position</a:t>
            </a:r>
          </a:p>
        </p:txBody>
      </p:sp>
      <p:pic>
        <p:nvPicPr>
          <p:cNvPr id="6"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sp>
        <p:nvSpPr>
          <p:cNvPr id="8" name="Title 1"/>
          <p:cNvSpPr>
            <a:spLocks noGrp="1"/>
          </p:cNvSpPr>
          <p:nvPr>
            <p:ph type="title"/>
          </p:nvPr>
        </p:nvSpPr>
        <p:spPr>
          <a:xfrm>
            <a:off x="304800" y="0"/>
            <a:ext cx="8686800" cy="1219200"/>
          </a:xfrm>
        </p:spPr>
        <p:txBody>
          <a:bodyPr>
            <a:normAutofit/>
          </a:bodyPr>
          <a:lstStyle/>
          <a:p>
            <a:r>
              <a:rPr lang="en-US" sz="3600" b="1" dirty="0">
                <a:solidFill>
                  <a:srgbClr val="002060"/>
                </a:solidFill>
              </a:rPr>
              <a:t>Communication: Role in </a:t>
            </a:r>
            <a:r>
              <a:rPr lang="en-US" sz="3600" b="1" dirty="0" smtClean="0">
                <a:solidFill>
                  <a:srgbClr val="002060"/>
                </a:solidFill>
              </a:rPr>
              <a:t>Motivation (cont’d)</a:t>
            </a:r>
            <a:endParaRPr lang="en-US" sz="3600" b="1" dirty="0">
              <a:solidFill>
                <a:srgbClr val="002060"/>
              </a:solidFill>
            </a:endParaRPr>
          </a:p>
        </p:txBody>
      </p:sp>
      <p:pic>
        <p:nvPicPr>
          <p:cNvPr id="6146" name="Picture 2" descr="http://www.songsforteaching.com/autisticchildren/images/bodytalk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7913" y="3505200"/>
            <a:ext cx="2851288" cy="3086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205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378952" cy="838200"/>
          </a:xfrm>
        </p:spPr>
        <p:txBody>
          <a:bodyPr>
            <a:normAutofit/>
          </a:bodyPr>
          <a:lstStyle/>
          <a:p>
            <a:r>
              <a:rPr lang="en-US" b="1" dirty="0" smtClean="0">
                <a:solidFill>
                  <a:srgbClr val="002060"/>
                </a:solidFill>
              </a:rPr>
              <a:t>Gender Differences In Leadership</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11</a:t>
            </a:fld>
            <a:endParaRPr lang="en-US"/>
          </a:p>
        </p:txBody>
      </p:sp>
      <p:sp>
        <p:nvSpPr>
          <p:cNvPr id="4" name="Content Placeholder 3"/>
          <p:cNvSpPr>
            <a:spLocks noGrp="1"/>
          </p:cNvSpPr>
          <p:nvPr>
            <p:ph sz="quarter" idx="1"/>
          </p:nvPr>
        </p:nvSpPr>
        <p:spPr/>
        <p:txBody>
          <a:bodyPr/>
          <a:lstStyle/>
          <a:p>
            <a:r>
              <a:rPr lang="en-US" dirty="0" smtClean="0"/>
              <a:t>Social Norms</a:t>
            </a:r>
          </a:p>
          <a:p>
            <a:r>
              <a:rPr lang="en-US" dirty="0" smtClean="0"/>
              <a:t>Social Engagements: Interaction </a:t>
            </a:r>
          </a:p>
          <a:p>
            <a:r>
              <a:rPr lang="en-US" dirty="0" smtClean="0"/>
              <a:t>Social Norms: Age</a:t>
            </a:r>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33794" name="Picture 2" descr="https://encrypted-tbn1.google.com/images?q=tbn:ANd9GcQNTtxLX_lWXQavmgNEd__0m2R0CwUoAOIekSr8Q89afVSchY4P"/>
          <p:cNvPicPr>
            <a:picLocks noChangeAspect="1" noChangeArrowheads="1"/>
          </p:cNvPicPr>
          <p:nvPr/>
        </p:nvPicPr>
        <p:blipFill>
          <a:blip r:embed="rId4" cstate="print"/>
          <a:srcRect/>
          <a:stretch>
            <a:fillRect/>
          </a:stretch>
        </p:blipFill>
        <p:spPr bwMode="auto">
          <a:xfrm>
            <a:off x="5334000" y="2895600"/>
            <a:ext cx="3429000" cy="3429000"/>
          </a:xfrm>
          <a:prstGeom prst="rect">
            <a:avLst/>
          </a:prstGeom>
          <a:noFill/>
        </p:spPr>
      </p:pic>
    </p:spTree>
    <p:extLst>
      <p:ext uri="{BB962C8B-B14F-4D97-AF65-F5344CB8AC3E}">
        <p14:creationId xmlns:p14="http://schemas.microsoft.com/office/powerpoint/2010/main" val="113779941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rmAutofit/>
          </a:bodyPr>
          <a:lstStyle/>
          <a:p>
            <a:r>
              <a:rPr lang="en-US" sz="3600" b="1" dirty="0" smtClean="0">
                <a:solidFill>
                  <a:srgbClr val="002060"/>
                </a:solidFill>
              </a:rPr>
              <a:t>Gender Differences In Leadership: Male</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12</a:t>
            </a:fld>
            <a:endParaRPr lang="en-US"/>
          </a:p>
        </p:txBody>
      </p:sp>
      <p:sp>
        <p:nvSpPr>
          <p:cNvPr id="4" name="Content Placeholder 3"/>
          <p:cNvSpPr>
            <a:spLocks noGrp="1"/>
          </p:cNvSpPr>
          <p:nvPr>
            <p:ph sz="quarter" idx="1"/>
          </p:nvPr>
        </p:nvSpPr>
        <p:spPr>
          <a:xfrm>
            <a:off x="612648" y="1600200"/>
            <a:ext cx="8531352" cy="4876800"/>
          </a:xfrm>
        </p:spPr>
        <p:txBody>
          <a:bodyPr>
            <a:normAutofit/>
          </a:bodyPr>
          <a:lstStyle/>
          <a:p>
            <a:r>
              <a:rPr lang="en-US" dirty="0" smtClean="0"/>
              <a:t>Assertiveness not aggressiveness</a:t>
            </a:r>
          </a:p>
          <a:p>
            <a:r>
              <a:rPr lang="en-US" dirty="0" smtClean="0"/>
              <a:t>Deferential to seniors and position</a:t>
            </a:r>
          </a:p>
          <a:p>
            <a:r>
              <a:rPr lang="en-US" dirty="0" smtClean="0"/>
              <a:t>Respectful  and  deferential  toward women</a:t>
            </a:r>
          </a:p>
          <a:p>
            <a:r>
              <a:rPr lang="en-US" dirty="0" smtClean="0"/>
              <a:t>Alcohol is an accepted beverage </a:t>
            </a:r>
          </a:p>
          <a:p>
            <a:endParaRPr lang="en-US" dirty="0" smtClean="0"/>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sp>
        <p:nvSpPr>
          <p:cNvPr id="29700" name="AutoShape 4" descr="https://docs.google.com/viewer?attid=0.1&amp;pid=gmail&amp;thid=135f2ee8ff054369&amp;url=https%3A%2F%2Fmail.google.com%2Fmail%2F%3Fui%3D2%26ik%3D05184dc159%26view%3Datt%26th%3D135f2ee8ff054369%26attid%3D0.1%26disp%3Dsafe%26zw&amp;docid=0f877d7d6ecfa579143c2b42eef65cc6%7C2958a5bf53ce5c0c6bd0cdd9907c2945&amp;a=bi&amp;pagenumber=13&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2" name="AutoShape 6" descr="https://docs.google.com/viewer?attid=0.1&amp;pid=gmail&amp;thid=135f2ee8ff054369&amp;url=https%3A%2F%2Fmail.google.com%2Fmail%2F%3Fui%3D2%26ik%3D05184dc159%26view%3Datt%26th%3D135f2ee8ff054369%26attid%3D0.1%26disp%3Dsafe%26zw&amp;docid=0f877d7d6ecfa579143c2b42eef65cc6%7C2958a5bf53ce5c0c6bd0cdd9907c2945&amp;a=bi&amp;pagenumber=13&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9704" name="AutoShape 8" descr="https://docs.google.com/viewer?pid=explorer&amp;srcid=1KOcdyUL2R_CrvQoYxwnjs8TvRgqSraWNplbBVjMsI48-N9j7q0UsgyZLkfW_&amp;docid=0f877d7d6ecfa579143c2b42eef65cc6%7C2958a5bf53ce5c0c6bd0cdd9907c2945&amp;a=bi&amp;pagenumber=13&amp;w=80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 name="Picture 4" descr="http://workbabble.typepad.com/.a/6a011571fbf16a970b016300877a56970d-800w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3393" y="3962400"/>
            <a:ext cx="3295807" cy="257978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11013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Autofit/>
          </a:bodyPr>
          <a:lstStyle/>
          <a:p>
            <a:r>
              <a:rPr lang="en-US" sz="3600" b="1" dirty="0" smtClean="0">
                <a:solidFill>
                  <a:srgbClr val="002060"/>
                </a:solidFill>
              </a:rPr>
              <a:t>Gender Differences In Leadership: Male</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13</a:t>
            </a:fld>
            <a:endParaRPr lang="en-US"/>
          </a:p>
        </p:txBody>
      </p:sp>
      <p:sp>
        <p:nvSpPr>
          <p:cNvPr id="4" name="Content Placeholder 3"/>
          <p:cNvSpPr>
            <a:spLocks noGrp="1"/>
          </p:cNvSpPr>
          <p:nvPr>
            <p:ph sz="quarter" idx="1"/>
          </p:nvPr>
        </p:nvSpPr>
        <p:spPr>
          <a:xfrm>
            <a:off x="612648" y="1600200"/>
            <a:ext cx="8531352" cy="4876800"/>
          </a:xfrm>
        </p:spPr>
        <p:txBody>
          <a:bodyPr>
            <a:normAutofit/>
          </a:bodyPr>
          <a:lstStyle/>
          <a:p>
            <a:r>
              <a:rPr lang="en-US" dirty="0" smtClean="0"/>
              <a:t>Suits are preferred for men in business</a:t>
            </a:r>
          </a:p>
          <a:p>
            <a:r>
              <a:rPr lang="en-US" dirty="0" smtClean="0"/>
              <a:t>Quality is preferred in clothing</a:t>
            </a:r>
          </a:p>
          <a:p>
            <a:r>
              <a:rPr lang="en-US" dirty="0" smtClean="0"/>
              <a:t>Fashion is intertwined with beauty</a:t>
            </a:r>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27650" name="Picture 2" descr="https://encrypted-tbn3.google.com/images?q=tbn:ANd9GcQ_A91MIMwWDdOldgW_SG-hVjCOR3mcMhkacWd7N77jkAsgbfAL"/>
          <p:cNvPicPr>
            <a:picLocks noChangeAspect="1" noChangeArrowheads="1"/>
          </p:cNvPicPr>
          <p:nvPr/>
        </p:nvPicPr>
        <p:blipFill>
          <a:blip r:embed="rId4" cstate="print"/>
          <a:srcRect/>
          <a:stretch>
            <a:fillRect/>
          </a:stretch>
        </p:blipFill>
        <p:spPr bwMode="auto">
          <a:xfrm>
            <a:off x="4876800" y="4038600"/>
            <a:ext cx="3581400" cy="2323417"/>
          </a:xfrm>
          <a:prstGeom prst="rect">
            <a:avLst/>
          </a:prstGeom>
          <a:noFill/>
        </p:spPr>
      </p:pic>
    </p:spTree>
    <p:extLst>
      <p:ext uri="{BB962C8B-B14F-4D97-AF65-F5344CB8AC3E}">
        <p14:creationId xmlns:p14="http://schemas.microsoft.com/office/powerpoint/2010/main" val="410354894"/>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839200" cy="838200"/>
          </a:xfrm>
        </p:spPr>
        <p:txBody>
          <a:bodyPr>
            <a:normAutofit/>
          </a:bodyPr>
          <a:lstStyle/>
          <a:p>
            <a:r>
              <a:rPr lang="en-US" sz="3600" b="1" dirty="0" smtClean="0">
                <a:solidFill>
                  <a:srgbClr val="002060"/>
                </a:solidFill>
              </a:rPr>
              <a:t>Gender Differences In Leadership: Male</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14</a:t>
            </a:fld>
            <a:endParaRPr lang="en-US"/>
          </a:p>
        </p:txBody>
      </p:sp>
      <p:sp>
        <p:nvSpPr>
          <p:cNvPr id="4" name="Content Placeholder 3"/>
          <p:cNvSpPr>
            <a:spLocks noGrp="1"/>
          </p:cNvSpPr>
          <p:nvPr>
            <p:ph sz="quarter" idx="1"/>
          </p:nvPr>
        </p:nvSpPr>
        <p:spPr/>
        <p:txBody>
          <a:bodyPr>
            <a:normAutofit/>
          </a:bodyPr>
          <a:lstStyle/>
          <a:p>
            <a:pPr>
              <a:buNone/>
            </a:pPr>
            <a:r>
              <a:rPr lang="en-US" b="1" u="sng" dirty="0" smtClean="0"/>
              <a:t>Social Leadership Expectations</a:t>
            </a:r>
          </a:p>
          <a:p>
            <a:r>
              <a:rPr lang="en-US" dirty="0" smtClean="0"/>
              <a:t>Allow social events to unfold</a:t>
            </a:r>
          </a:p>
          <a:p>
            <a:r>
              <a:rPr lang="en-US" dirty="0" smtClean="0"/>
              <a:t>Men rarely entertain other women alone</a:t>
            </a:r>
          </a:p>
          <a:p>
            <a:r>
              <a:rPr lang="en-US" dirty="0" smtClean="0"/>
              <a:t>Do not expect a timely start or finish</a:t>
            </a:r>
          </a:p>
          <a:p>
            <a:r>
              <a:rPr lang="en-US" dirty="0" smtClean="0"/>
              <a:t>Do not be the first to leave</a:t>
            </a:r>
          </a:p>
          <a:p>
            <a:pPr lvl="1"/>
            <a:endParaRPr lang="en-US" dirty="0" smtClean="0"/>
          </a:p>
          <a:p>
            <a:endParaRPr lang="en-US" dirty="0"/>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25602" name="Picture 2" descr="http://t3.gstatic.com/images?q=tbn:ANd9GcThhrty8n8Pnxttv9C0DdRRGcQqZsfPY8heZOIujEjN_Dhx9zCmfXPOCW7E"/>
          <p:cNvPicPr>
            <a:picLocks noChangeAspect="1" noChangeArrowheads="1"/>
          </p:cNvPicPr>
          <p:nvPr/>
        </p:nvPicPr>
        <p:blipFill>
          <a:blip r:embed="rId4" cstate="print"/>
          <a:srcRect/>
          <a:stretch>
            <a:fillRect/>
          </a:stretch>
        </p:blipFill>
        <p:spPr bwMode="auto">
          <a:xfrm>
            <a:off x="5867400" y="3657600"/>
            <a:ext cx="2971797" cy="2971799"/>
          </a:xfrm>
          <a:prstGeom prst="rect">
            <a:avLst/>
          </a:prstGeom>
          <a:noFill/>
        </p:spPr>
      </p:pic>
    </p:spTree>
    <p:extLst>
      <p:ext uri="{BB962C8B-B14F-4D97-AF65-F5344CB8AC3E}">
        <p14:creationId xmlns:p14="http://schemas.microsoft.com/office/powerpoint/2010/main" val="2274811272"/>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838200"/>
          </a:xfrm>
        </p:spPr>
        <p:txBody>
          <a:bodyPr>
            <a:noAutofit/>
          </a:bodyPr>
          <a:lstStyle/>
          <a:p>
            <a:r>
              <a:rPr lang="en-US" sz="3200" b="1" dirty="0" smtClean="0">
                <a:solidFill>
                  <a:srgbClr val="002060"/>
                </a:solidFill>
              </a:rPr>
              <a:t>Gender Differences In Leadership: Female</a:t>
            </a:r>
            <a:endParaRPr lang="en-US" sz="32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15</a:t>
            </a:fld>
            <a:endParaRPr lang="en-US"/>
          </a:p>
        </p:txBody>
      </p:sp>
      <p:sp>
        <p:nvSpPr>
          <p:cNvPr id="4" name="Content Placeholder 3"/>
          <p:cNvSpPr>
            <a:spLocks noGrp="1"/>
          </p:cNvSpPr>
          <p:nvPr>
            <p:ph sz="quarter" idx="1"/>
          </p:nvPr>
        </p:nvSpPr>
        <p:spPr/>
        <p:txBody>
          <a:bodyPr/>
          <a:lstStyle/>
          <a:p>
            <a:r>
              <a:rPr lang="en-US" dirty="0" smtClean="0"/>
              <a:t>Expect male dominance</a:t>
            </a:r>
          </a:p>
          <a:p>
            <a:r>
              <a:rPr lang="en-US" dirty="0" smtClean="0"/>
              <a:t>Expect to have decisions offered for you</a:t>
            </a:r>
          </a:p>
          <a:p>
            <a:r>
              <a:rPr lang="en-US" dirty="0" smtClean="0"/>
              <a:t>Share major decisions</a:t>
            </a:r>
          </a:p>
          <a:p>
            <a:r>
              <a:rPr lang="en-US" dirty="0" smtClean="0"/>
              <a:t>Responder not initiator</a:t>
            </a:r>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7" name="Picture 6" descr="http://www.madezee.com/dec2011/wp-content/uploads/WAGES-MEN-OR-WOME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2971800"/>
            <a:ext cx="2857500" cy="381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img.ehowcdn.com/article-page-main/ehow/images/a07/gi/jq/views-women-latin-culture-800x800.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400" y="4419600"/>
            <a:ext cx="2143125" cy="20955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510282"/>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763000" cy="838200"/>
          </a:xfrm>
        </p:spPr>
        <p:txBody>
          <a:bodyPr>
            <a:normAutofit/>
          </a:bodyPr>
          <a:lstStyle/>
          <a:p>
            <a:r>
              <a:rPr lang="en-US" sz="3600" b="1" dirty="0" smtClean="0">
                <a:solidFill>
                  <a:srgbClr val="002060"/>
                </a:solidFill>
              </a:rPr>
              <a:t>Gender Differences In Leadership: Female</a:t>
            </a:r>
            <a:endParaRPr lang="en-US" sz="3800" dirty="0"/>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16</a:t>
            </a:fld>
            <a:endParaRPr lang="en-US"/>
          </a:p>
        </p:txBody>
      </p:sp>
      <p:sp>
        <p:nvSpPr>
          <p:cNvPr id="4" name="Content Placeholder 3"/>
          <p:cNvSpPr>
            <a:spLocks noGrp="1"/>
          </p:cNvSpPr>
          <p:nvPr>
            <p:ph sz="quarter" idx="1"/>
          </p:nvPr>
        </p:nvSpPr>
        <p:spPr/>
        <p:txBody>
          <a:bodyPr/>
          <a:lstStyle/>
          <a:p>
            <a:r>
              <a:rPr lang="en-US" dirty="0" smtClean="0"/>
              <a:t>Never attend social gatherings alone </a:t>
            </a:r>
          </a:p>
          <a:p>
            <a:r>
              <a:rPr lang="en-US" dirty="0" smtClean="0"/>
              <a:t>Alcohol is an accepted beverage</a:t>
            </a:r>
          </a:p>
          <a:p>
            <a:r>
              <a:rPr lang="en-US" dirty="0" smtClean="0"/>
              <a:t>It is acceptable to excuse yourself early</a:t>
            </a:r>
          </a:p>
          <a:p>
            <a:r>
              <a:rPr lang="en-US" dirty="0" smtClean="0"/>
              <a:t>Do not offer to pay</a:t>
            </a:r>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8" name="Picture 2" descr="http://static6.depositphotos.com/1061780/562/v/450/dep_5623083-People---Women-at-Work-No.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200" y="3894306"/>
            <a:ext cx="2963694" cy="2963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328453"/>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378952" cy="838200"/>
          </a:xfrm>
        </p:spPr>
        <p:txBody>
          <a:bodyPr>
            <a:normAutofit/>
          </a:bodyPr>
          <a:lstStyle/>
          <a:p>
            <a:r>
              <a:rPr lang="en-US" sz="3600" b="1" dirty="0" smtClean="0">
                <a:solidFill>
                  <a:srgbClr val="002060"/>
                </a:solidFill>
              </a:rPr>
              <a:t>Gender Differences In Leadership</a:t>
            </a:r>
            <a:endParaRPr lang="en-US" sz="3600" dirty="0"/>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17</a:t>
            </a:fld>
            <a:endParaRPr lang="en-US"/>
          </a:p>
        </p:txBody>
      </p:sp>
      <p:sp>
        <p:nvSpPr>
          <p:cNvPr id="4" name="Content Placeholder 3"/>
          <p:cNvSpPr>
            <a:spLocks noGrp="1"/>
          </p:cNvSpPr>
          <p:nvPr>
            <p:ph sz="quarter" idx="1"/>
          </p:nvPr>
        </p:nvSpPr>
        <p:spPr/>
        <p:txBody>
          <a:bodyPr>
            <a:normAutofit/>
          </a:bodyPr>
          <a:lstStyle/>
          <a:p>
            <a:pPr>
              <a:buNone/>
            </a:pPr>
            <a:r>
              <a:rPr lang="en-US" b="1" u="sng" dirty="0" smtClean="0"/>
              <a:t>Social Leadership Expectations: Age</a:t>
            </a:r>
          </a:p>
          <a:p>
            <a:r>
              <a:rPr lang="en-US" dirty="0" smtClean="0"/>
              <a:t>Age is treated with respect in Latin America</a:t>
            </a:r>
          </a:p>
          <a:p>
            <a:r>
              <a:rPr lang="en-US" dirty="0" smtClean="0"/>
              <a:t>Age discriminated against for women</a:t>
            </a:r>
          </a:p>
          <a:p>
            <a:r>
              <a:rPr lang="en-US" dirty="0" smtClean="0"/>
              <a:t>Elder woman are often solicited for social involvement</a:t>
            </a:r>
          </a:p>
          <a:p>
            <a:r>
              <a:rPr lang="en-US" dirty="0" smtClean="0"/>
              <a:t>Major social </a:t>
            </a:r>
            <a:r>
              <a:rPr lang="en-US" smtClean="0"/>
              <a:t>events                                  should include invitations                                     </a:t>
            </a:r>
            <a:r>
              <a:rPr lang="en-US" dirty="0" smtClean="0"/>
              <a:t>for elders</a:t>
            </a:r>
          </a:p>
          <a:p>
            <a:endParaRPr lang="en-US" dirty="0" smtClean="0"/>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6" name="Picture 4" descr="http://www.beliefnet.com/~/media/E68CF8AB1A88491AA4354AD72F832442.ashx?w=333&amp;h=25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1" y="4241467"/>
            <a:ext cx="3560324" cy="2330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612192"/>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0" y="228600"/>
            <a:ext cx="4191000" cy="5715000"/>
          </a:xfrm>
        </p:spPr>
        <p:txBody>
          <a:bodyPr anchor="t" anchorCtr="0">
            <a:normAutofit fontScale="90000"/>
          </a:bodyPr>
          <a:lstStyle/>
          <a:p>
            <a:r>
              <a:rPr lang="en-US" sz="4000" b="1" dirty="0" smtClean="0"/>
              <a:t>Latin America</a:t>
            </a: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4200" dirty="0" smtClean="0"/>
              <a:t>Expatriate Development Series:</a:t>
            </a:r>
            <a:endParaRPr lang="en-US" sz="2900" b="1" dirty="0"/>
          </a:p>
        </p:txBody>
      </p:sp>
      <p:sp>
        <p:nvSpPr>
          <p:cNvPr id="3" name="Subtitle 2"/>
          <p:cNvSpPr>
            <a:spLocks noGrp="1"/>
          </p:cNvSpPr>
          <p:nvPr>
            <p:ph type="subTitle" idx="1"/>
          </p:nvPr>
        </p:nvSpPr>
        <p:spPr/>
        <p:txBody>
          <a:bodyPr>
            <a:noAutofit/>
          </a:bodyPr>
          <a:lstStyle/>
          <a:p>
            <a:r>
              <a:rPr lang="en-US" sz="2300" dirty="0" smtClean="0"/>
              <a:t>International Leadership - Motivation and Behavior</a:t>
            </a:r>
            <a:endParaRPr lang="en-US" sz="2300" dirty="0"/>
          </a:p>
        </p:txBody>
      </p:sp>
      <p:pic>
        <p:nvPicPr>
          <p:cNvPr id="4" name="Picture 3" descr="University"/>
          <p:cNvPicPr>
            <a:picLocks noChangeAspect="1" noChangeArrowheads="1"/>
          </p:cNvPicPr>
          <p:nvPr/>
        </p:nvPicPr>
        <p:blipFill>
          <a:blip r:embed="rId3" cstate="print"/>
          <a:srcRect b="39999"/>
          <a:stretch>
            <a:fillRect/>
          </a:stretch>
        </p:blipFill>
        <p:spPr bwMode="auto">
          <a:xfrm>
            <a:off x="457199" y="6096000"/>
            <a:ext cx="914401" cy="598517"/>
          </a:xfrm>
          <a:prstGeom prst="rect">
            <a:avLst/>
          </a:prstGeom>
          <a:noFill/>
        </p:spPr>
      </p:pic>
      <p:pic>
        <p:nvPicPr>
          <p:cNvPr id="10" name="Picture 9" descr="latin_america.gif"/>
          <p:cNvPicPr>
            <a:picLocks noChangeAspect="1"/>
          </p:cNvPicPr>
          <p:nvPr/>
        </p:nvPicPr>
        <p:blipFill>
          <a:blip r:embed="rId4" cstate="print"/>
          <a:srcRect l="4092" t="5556" r="1391" b="3333"/>
          <a:stretch>
            <a:fillRect/>
          </a:stretch>
        </p:blipFill>
        <p:spPr>
          <a:xfrm>
            <a:off x="76198" y="304800"/>
            <a:ext cx="4724401" cy="5534299"/>
          </a:xfrm>
          <a:prstGeom prst="rect">
            <a:avLst/>
          </a:prstGeom>
        </p:spPr>
      </p:pic>
    </p:spTree>
    <p:extLst>
      <p:ext uri="{BB962C8B-B14F-4D97-AF65-F5344CB8AC3E}">
        <p14:creationId xmlns:p14="http://schemas.microsoft.com/office/powerpoint/2010/main" val="3111078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Introduction</a:t>
            </a:r>
            <a:br>
              <a:rPr lang="en-US" dirty="0" smtClean="0"/>
            </a:br>
            <a:r>
              <a:rPr lang="en-US" sz="3600" dirty="0" smtClean="0"/>
              <a:t>International Retailing: Latin America</a:t>
            </a:r>
            <a:endParaRPr lang="en-US" sz="3600"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740910494"/>
              </p:ext>
            </p:extLst>
          </p:nvPr>
        </p:nvGraphicFramePr>
        <p:xfrm>
          <a:off x="228600" y="1521688"/>
          <a:ext cx="88392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descr="University"/>
          <p:cNvPicPr>
            <a:picLocks noChangeAspect="1" noChangeArrowheads="1"/>
          </p:cNvPicPr>
          <p:nvPr/>
        </p:nvPicPr>
        <p:blipFill>
          <a:blip r:embed="rId8" cstate="print"/>
          <a:srcRect b="39999"/>
          <a:stretch>
            <a:fillRect/>
          </a:stretch>
        </p:blipFill>
        <p:spPr bwMode="auto">
          <a:xfrm>
            <a:off x="7924800" y="457200"/>
            <a:ext cx="838199" cy="548639"/>
          </a:xfrm>
          <a:prstGeom prst="rect">
            <a:avLst/>
          </a:prstGeom>
          <a:noFill/>
        </p:spPr>
      </p:pic>
      <p:sp>
        <p:nvSpPr>
          <p:cNvPr id="5" name="Oval 4"/>
          <p:cNvSpPr/>
          <p:nvPr/>
        </p:nvSpPr>
        <p:spPr>
          <a:xfrm>
            <a:off x="3505200" y="3048000"/>
            <a:ext cx="2667000" cy="2521524"/>
          </a:xfrm>
          <a:prstGeom prst="ellipse">
            <a:avLst/>
          </a:prstGeom>
        </p:spPr>
        <p:style>
          <a:lnRef idx="1">
            <a:schemeClr val="accent5"/>
          </a:lnRef>
          <a:fillRef idx="3">
            <a:schemeClr val="accent5"/>
          </a:fillRef>
          <a:effectRef idx="2">
            <a:schemeClr val="accent5"/>
          </a:effectRef>
          <a:fontRef idx="minor">
            <a:schemeClr val="lt1"/>
          </a:fontRef>
        </p:style>
        <p:txBody>
          <a:bodyPr rtlCol="0" anchor="ctr"/>
          <a:lstStyle/>
          <a:p>
            <a:pPr>
              <a:buFont typeface="Arial" pitchFamily="34" charset="0"/>
              <a:buChar char="•"/>
            </a:pPr>
            <a:r>
              <a:rPr lang="en-US" sz="2200" dirty="0">
                <a:solidFill>
                  <a:schemeClr val="accent5">
                    <a:lumMod val="50000"/>
                  </a:schemeClr>
                </a:solidFill>
              </a:rPr>
              <a:t> </a:t>
            </a:r>
            <a:r>
              <a:rPr lang="en-US" sz="2200" dirty="0" smtClean="0">
                <a:solidFill>
                  <a:schemeClr val="accent5">
                    <a:lumMod val="50000"/>
                  </a:schemeClr>
                </a:solidFill>
              </a:rPr>
              <a:t>Standards </a:t>
            </a:r>
          </a:p>
          <a:p>
            <a:pPr>
              <a:buFont typeface="Arial" pitchFamily="34" charset="0"/>
              <a:buChar char="•"/>
            </a:pPr>
            <a:r>
              <a:rPr lang="en-US" sz="2200" dirty="0">
                <a:solidFill>
                  <a:schemeClr val="accent5">
                    <a:lumMod val="50000"/>
                  </a:schemeClr>
                </a:solidFill>
              </a:rPr>
              <a:t> </a:t>
            </a:r>
            <a:r>
              <a:rPr lang="en-US" sz="2200" dirty="0" smtClean="0">
                <a:solidFill>
                  <a:schemeClr val="accent5">
                    <a:lumMod val="50000"/>
                  </a:schemeClr>
                </a:solidFill>
              </a:rPr>
              <a:t>Motivation</a:t>
            </a:r>
          </a:p>
          <a:p>
            <a:pPr>
              <a:buFont typeface="Arial" pitchFamily="34" charset="0"/>
              <a:buChar char="•"/>
            </a:pPr>
            <a:r>
              <a:rPr lang="en-US" sz="2200" dirty="0" smtClean="0">
                <a:solidFill>
                  <a:schemeClr val="accent5">
                    <a:lumMod val="50000"/>
                  </a:schemeClr>
                </a:solidFill>
              </a:rPr>
              <a:t>Workplace Behavior</a:t>
            </a:r>
            <a:endParaRPr lang="en-US" sz="2200" dirty="0">
              <a:solidFill>
                <a:schemeClr val="accent5">
                  <a:lumMod val="50000"/>
                </a:schemeClr>
              </a:solidFill>
            </a:endParaRPr>
          </a:p>
        </p:txBody>
      </p:sp>
      <p:sp>
        <p:nvSpPr>
          <p:cNvPr id="2" name="Right Arrow 1"/>
          <p:cNvSpPr/>
          <p:nvPr/>
        </p:nvSpPr>
        <p:spPr>
          <a:xfrm rot="5400000">
            <a:off x="4633627" y="2596862"/>
            <a:ext cx="417464" cy="387924"/>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0660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remove" grpId="0" nodeType="clickEffect">
                                  <p:stCondLst>
                                    <p:cond delay="0"/>
                                  </p:stCondLst>
                                  <p:childTnLst>
                                    <p:animScale>
                                      <p:cBhvr>
                                        <p:cTn id="6" dur="2000" fill="hold"/>
                                        <p:tgtEl>
                                          <p:spTgt spid="6">
                                            <p:graphicEl>
                                              <a:dgm id="{D0083D48-4D2D-4A03-ACB5-CB12CCF13ABD}"/>
                                            </p:graphic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remove" grpId="0" nodeType="clickEffect">
                                  <p:stCondLst>
                                    <p:cond delay="0"/>
                                  </p:stCondLst>
                                  <p:childTnLst>
                                    <p:animScale>
                                      <p:cBhvr>
                                        <p:cTn id="10" dur="2000" fill="hold"/>
                                        <p:tgtEl>
                                          <p:spTgt spid="6">
                                            <p:graphicEl>
                                              <a:dgm id="{47F8265D-E1C0-4241-B995-227D15388854}"/>
                                            </p:graphicEl>
                                          </p:spTgt>
                                        </p:tgtEl>
                                      </p:cBhvr>
                                      <p:by x="150000" y="150000"/>
                                    </p:animScale>
                                  </p:childTnLst>
                                </p:cTn>
                              </p:par>
                              <p:par>
                                <p:cTn id="11" presetID="6" presetClass="emph" presetSubtype="0" fill="remove" grpId="0" nodeType="withEffect">
                                  <p:stCondLst>
                                    <p:cond delay="0"/>
                                  </p:stCondLst>
                                  <p:childTnLst>
                                    <p:animScale>
                                      <p:cBhvr>
                                        <p:cTn id="12" dur="2000" fill="hold"/>
                                        <p:tgtEl>
                                          <p:spTgt spid="6">
                                            <p:graphicEl>
                                              <a:dgm id="{2FE569FF-14D8-483F-84F6-7928FD8AA034}"/>
                                            </p:graphicEl>
                                          </p:spTgt>
                                        </p:tgtEl>
                                      </p:cBhvr>
                                      <p:by x="150000" y="150000"/>
                                    </p:animScale>
                                  </p:childTnLst>
                                </p:cTn>
                              </p:par>
                            </p:childTnLst>
                          </p:cTn>
                        </p:par>
                      </p:childTnLst>
                    </p:cTn>
                  </p:par>
                  <p:par>
                    <p:cTn id="13" fill="hold">
                      <p:stCondLst>
                        <p:cond delay="indefinite"/>
                      </p:stCondLst>
                      <p:childTnLst>
                        <p:par>
                          <p:cTn id="14" fill="hold">
                            <p:stCondLst>
                              <p:cond delay="0"/>
                            </p:stCondLst>
                            <p:childTnLst>
                              <p:par>
                                <p:cTn id="15" presetID="6" presetClass="emph" presetSubtype="0" fill="remove" grpId="0" nodeType="clickEffect">
                                  <p:stCondLst>
                                    <p:cond delay="0"/>
                                  </p:stCondLst>
                                  <p:childTnLst>
                                    <p:animScale>
                                      <p:cBhvr>
                                        <p:cTn id="16" dur="2000" fill="hold"/>
                                        <p:tgtEl>
                                          <p:spTgt spid="6">
                                            <p:graphicEl>
                                              <a:dgm id="{3CCECF5F-E012-4FA4-84FC-5D85497417AC}"/>
                                            </p:graphicEl>
                                          </p:spTgt>
                                        </p:tgtEl>
                                      </p:cBhvr>
                                      <p:by x="150000" y="150000"/>
                                    </p:animScale>
                                  </p:childTnLst>
                                </p:cTn>
                              </p:par>
                              <p:par>
                                <p:cTn id="17" presetID="6" presetClass="emph" presetSubtype="0" fill="remove" grpId="0" nodeType="withEffect">
                                  <p:stCondLst>
                                    <p:cond delay="0"/>
                                  </p:stCondLst>
                                  <p:childTnLst>
                                    <p:animScale>
                                      <p:cBhvr>
                                        <p:cTn id="18" dur="2000" fill="hold"/>
                                        <p:tgtEl>
                                          <p:spTgt spid="6">
                                            <p:graphicEl>
                                              <a:dgm id="{B68EB296-52B9-42F8-A886-A0E7DDED50E0}"/>
                                            </p:graphicEl>
                                          </p:spTgt>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remove" grpId="0" nodeType="clickEffect">
                                  <p:stCondLst>
                                    <p:cond delay="0"/>
                                  </p:stCondLst>
                                  <p:childTnLst>
                                    <p:animScale>
                                      <p:cBhvr>
                                        <p:cTn id="22" dur="2000" fill="hold"/>
                                        <p:tgtEl>
                                          <p:spTgt spid="6">
                                            <p:graphicEl>
                                              <a:dgm id="{4B64C6C0-3230-4823-8B4A-9605BBFCBBA6}"/>
                                            </p:graphicEl>
                                          </p:spTgt>
                                        </p:tgtEl>
                                      </p:cBhvr>
                                      <p:by x="150000" y="150000"/>
                                    </p:animScale>
                                  </p:childTnLst>
                                </p:cTn>
                              </p:par>
                              <p:par>
                                <p:cTn id="23" presetID="6" presetClass="emph" presetSubtype="0" fill="remove" grpId="0" nodeType="withEffect">
                                  <p:stCondLst>
                                    <p:cond delay="0"/>
                                  </p:stCondLst>
                                  <p:childTnLst>
                                    <p:animScale>
                                      <p:cBhvr>
                                        <p:cTn id="24" dur="2000" fill="hold"/>
                                        <p:tgtEl>
                                          <p:spTgt spid="6">
                                            <p:graphicEl>
                                              <a:dgm id="{F32769E6-F607-4001-A518-9E524EB8B05B}"/>
                                            </p:graphicEl>
                                          </p:spTgt>
                                        </p:tgtEl>
                                      </p:cBhvr>
                                      <p:by x="150000" y="150000"/>
                                    </p:animScale>
                                  </p:childTnLst>
                                </p:cTn>
                              </p:par>
                            </p:childTnLst>
                          </p:cTn>
                        </p:par>
                      </p:childTnLst>
                    </p:cTn>
                  </p:par>
                  <p:par>
                    <p:cTn id="25" fill="hold">
                      <p:stCondLst>
                        <p:cond delay="indefinite"/>
                      </p:stCondLst>
                      <p:childTnLst>
                        <p:par>
                          <p:cTn id="26" fill="hold">
                            <p:stCondLst>
                              <p:cond delay="0"/>
                            </p:stCondLst>
                            <p:childTnLst>
                              <p:par>
                                <p:cTn id="27" presetID="6" presetClass="emph" presetSubtype="0" fill="remove" grpId="0" nodeType="clickEffect">
                                  <p:stCondLst>
                                    <p:cond delay="0"/>
                                  </p:stCondLst>
                                  <p:childTnLst>
                                    <p:animScale>
                                      <p:cBhvr>
                                        <p:cTn id="28" dur="2000" fill="hold"/>
                                        <p:tgtEl>
                                          <p:spTgt spid="6">
                                            <p:graphicEl>
                                              <a:dgm id="{3E815CDE-C122-4D8A-9131-D369C32E1EBC}"/>
                                            </p:graphicEl>
                                          </p:spTgt>
                                        </p:tgtEl>
                                      </p:cBhvr>
                                      <p:by x="150000" y="150000"/>
                                    </p:animScale>
                                  </p:childTnLst>
                                </p:cTn>
                              </p:par>
                              <p:par>
                                <p:cTn id="29" presetID="6" presetClass="emph" presetSubtype="0" fill="remove" grpId="0" nodeType="withEffect">
                                  <p:stCondLst>
                                    <p:cond delay="0"/>
                                  </p:stCondLst>
                                  <p:childTnLst>
                                    <p:animScale>
                                      <p:cBhvr>
                                        <p:cTn id="30" dur="2000" fill="hold"/>
                                        <p:tgtEl>
                                          <p:spTgt spid="6">
                                            <p:graphicEl>
                                              <a:dgm id="{320069BC-22A7-4D41-953A-C0142627C5B9}"/>
                                            </p:graphicEl>
                                          </p:spTgt>
                                        </p:tgtEl>
                                      </p:cBhvr>
                                      <p:by x="150000" y="150000"/>
                                    </p:animScale>
                                  </p:childTnLst>
                                </p:cTn>
                              </p:par>
                              <p:par>
                                <p:cTn id="31" presetID="6" presetClass="emph" presetSubtype="0" fill="remove" grpId="0" nodeType="withEffect">
                                  <p:stCondLst>
                                    <p:cond delay="0"/>
                                  </p:stCondLst>
                                  <p:childTnLst>
                                    <p:animScale>
                                      <p:cBhvr>
                                        <p:cTn id="32" dur="2000" fill="hold"/>
                                        <p:tgtEl>
                                          <p:spTgt spid="6">
                                            <p:graphicEl>
                                              <a:dgm id="{8609CA28-B5A5-4BED-A9C1-468A50E1B79D}"/>
                                            </p:graphicEl>
                                          </p:spTgt>
                                        </p:tgtEl>
                                      </p:cBhvr>
                                      <p:by x="150000" y="150000"/>
                                    </p:animScale>
                                  </p:childTnLst>
                                </p:cTn>
                              </p:par>
                            </p:childTnLst>
                          </p:cTn>
                        </p:par>
                        <p:par>
                          <p:cTn id="33" fill="hold">
                            <p:stCondLst>
                              <p:cond delay="2000"/>
                            </p:stCondLst>
                            <p:childTnLst>
                              <p:par>
                                <p:cTn id="34" presetID="1"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smtClean="0"/>
              <a:t>International Leadership</a:t>
            </a:r>
            <a:endParaRPr lang="en-US" sz="4000" dirty="0"/>
          </a:p>
        </p:txBody>
      </p:sp>
      <p:sp>
        <p:nvSpPr>
          <p:cNvPr id="4" name="Content Placeholder 3"/>
          <p:cNvSpPr>
            <a:spLocks noGrp="1"/>
          </p:cNvSpPr>
          <p:nvPr>
            <p:ph sz="quarter" idx="2"/>
          </p:nvPr>
        </p:nvSpPr>
        <p:spPr>
          <a:ln w="28575">
            <a:solidFill>
              <a:schemeClr val="accent2"/>
            </a:solidFill>
          </a:ln>
        </p:spPr>
        <p:txBody>
          <a:bodyPr>
            <a:normAutofit/>
          </a:bodyPr>
          <a:lstStyle/>
          <a:p>
            <a:r>
              <a:rPr lang="en-US" sz="2600" b="1" dirty="0" smtClean="0">
                <a:solidFill>
                  <a:srgbClr val="0000CC"/>
                </a:solidFill>
              </a:rPr>
              <a:t>Power and Position</a:t>
            </a:r>
          </a:p>
          <a:p>
            <a:r>
              <a:rPr lang="en-US" sz="2600" b="1" dirty="0" smtClean="0">
                <a:solidFill>
                  <a:srgbClr val="0000CC"/>
                </a:solidFill>
              </a:rPr>
              <a:t>Goal Setting</a:t>
            </a:r>
          </a:p>
          <a:p>
            <a:r>
              <a:rPr lang="en-US" sz="2600" b="1" dirty="0" smtClean="0">
                <a:solidFill>
                  <a:srgbClr val="0000CC"/>
                </a:solidFill>
              </a:rPr>
              <a:t>Achievement</a:t>
            </a:r>
          </a:p>
          <a:p>
            <a:r>
              <a:rPr lang="en-US" sz="2600" b="1" dirty="0" smtClean="0">
                <a:solidFill>
                  <a:srgbClr val="0000CC"/>
                </a:solidFill>
              </a:rPr>
              <a:t>Cultural Expectations</a:t>
            </a:r>
          </a:p>
          <a:p>
            <a:r>
              <a:rPr lang="en-US" sz="2600" b="1" dirty="0" smtClean="0">
                <a:solidFill>
                  <a:srgbClr val="0000CC"/>
                </a:solidFill>
              </a:rPr>
              <a:t>Corporate Expectations</a:t>
            </a:r>
          </a:p>
          <a:p>
            <a:r>
              <a:rPr lang="en-US" sz="2600" b="1" dirty="0" smtClean="0">
                <a:solidFill>
                  <a:srgbClr val="0000CC"/>
                </a:solidFill>
              </a:rPr>
              <a:t>Navigating Expectations</a:t>
            </a:r>
          </a:p>
          <a:p>
            <a:r>
              <a:rPr lang="en-US" sz="2600" b="1" dirty="0" smtClean="0">
                <a:solidFill>
                  <a:srgbClr val="0000CC"/>
                </a:solidFill>
              </a:rPr>
              <a:t>Adaptability</a:t>
            </a:r>
            <a:endParaRPr lang="en-US" sz="2600" b="1" dirty="0">
              <a:solidFill>
                <a:srgbClr val="0000CC"/>
              </a:solidFill>
            </a:endParaRPr>
          </a:p>
        </p:txBody>
      </p:sp>
      <p:sp>
        <p:nvSpPr>
          <p:cNvPr id="9" name="Content Placeholder 8"/>
          <p:cNvSpPr>
            <a:spLocks noGrp="1"/>
          </p:cNvSpPr>
          <p:nvPr>
            <p:ph sz="quarter" idx="4"/>
          </p:nvPr>
        </p:nvSpPr>
        <p:spPr>
          <a:ln w="28575">
            <a:solidFill>
              <a:schemeClr val="accent4"/>
            </a:solidFill>
          </a:ln>
        </p:spPr>
        <p:txBody>
          <a:bodyPr/>
          <a:lstStyle/>
          <a:p>
            <a:r>
              <a:rPr lang="en-US" sz="2600" b="1" dirty="0">
                <a:solidFill>
                  <a:srgbClr val="0000CC"/>
                </a:solidFill>
              </a:rPr>
              <a:t>Influence and Ambassadorship</a:t>
            </a:r>
          </a:p>
          <a:p>
            <a:r>
              <a:rPr lang="en-US" sz="2600" b="1" dirty="0">
                <a:solidFill>
                  <a:srgbClr val="0000CC"/>
                </a:solidFill>
              </a:rPr>
              <a:t>Direction and Definition</a:t>
            </a:r>
          </a:p>
          <a:p>
            <a:r>
              <a:rPr lang="en-US" sz="2600" b="1" dirty="0">
                <a:solidFill>
                  <a:srgbClr val="0000CC"/>
                </a:solidFill>
              </a:rPr>
              <a:t>Communication: Role in </a:t>
            </a:r>
            <a:r>
              <a:rPr lang="en-US" sz="2600" b="1" dirty="0" smtClean="0">
                <a:solidFill>
                  <a:srgbClr val="0000CC"/>
                </a:solidFill>
              </a:rPr>
              <a:t>motivation</a:t>
            </a:r>
          </a:p>
          <a:p>
            <a:r>
              <a:rPr lang="en-US" sz="2600" b="1" dirty="0" smtClean="0">
                <a:solidFill>
                  <a:srgbClr val="0000CC"/>
                </a:solidFill>
              </a:rPr>
              <a:t>Gender differences in leadership</a:t>
            </a:r>
            <a:endParaRPr lang="en-US" sz="2600" b="1" dirty="0">
              <a:solidFill>
                <a:srgbClr val="0000CC"/>
              </a:solidFill>
            </a:endParaRPr>
          </a:p>
          <a:p>
            <a:endParaRPr lang="en-US" dirty="0"/>
          </a:p>
        </p:txBody>
      </p:sp>
      <p:sp>
        <p:nvSpPr>
          <p:cNvPr id="3" name="Slide Number Placeholder 2"/>
          <p:cNvSpPr>
            <a:spLocks noGrp="1"/>
          </p:cNvSpPr>
          <p:nvPr>
            <p:ph type="sldNum" sz="quarter" idx="16"/>
          </p:nvPr>
        </p:nvSpPr>
        <p:spPr/>
        <p:txBody>
          <a:bodyPr>
            <a:normAutofit fontScale="85000" lnSpcReduction="20000"/>
          </a:bodyPr>
          <a:lstStyle/>
          <a:p>
            <a:fld id="{9A4762D5-CFE3-46DE-B3F3-255449564CFB}" type="slidenum">
              <a:rPr lang="en-US" smtClean="0"/>
              <a:pPr/>
              <a:t>3</a:t>
            </a:fld>
            <a:endParaRPr lang="en-US" dirty="0"/>
          </a:p>
        </p:txBody>
      </p:sp>
      <p:sp>
        <p:nvSpPr>
          <p:cNvPr id="7" name="Text Placeholder 6"/>
          <p:cNvSpPr>
            <a:spLocks noGrp="1"/>
          </p:cNvSpPr>
          <p:nvPr>
            <p:ph type="body" sz="quarter" idx="1"/>
          </p:nvPr>
        </p:nvSpPr>
        <p:spPr>
          <a:xfrm>
            <a:off x="609600" y="1660240"/>
            <a:ext cx="3886200" cy="640080"/>
          </a:xfrm>
        </p:spPr>
        <p:txBody>
          <a:bodyPr/>
          <a:lstStyle/>
          <a:p>
            <a:r>
              <a:rPr lang="en-US" dirty="0" smtClean="0"/>
              <a:t>Standards (Section1)</a:t>
            </a:r>
            <a:endParaRPr lang="en-US" dirty="0"/>
          </a:p>
        </p:txBody>
      </p:sp>
      <p:sp>
        <p:nvSpPr>
          <p:cNvPr id="8" name="Text Placeholder 7"/>
          <p:cNvSpPr>
            <a:spLocks noGrp="1"/>
          </p:cNvSpPr>
          <p:nvPr>
            <p:ph type="body" sz="quarter" idx="3"/>
          </p:nvPr>
        </p:nvSpPr>
        <p:spPr>
          <a:xfrm>
            <a:off x="4800600" y="1660240"/>
            <a:ext cx="3886200" cy="640080"/>
          </a:xfrm>
        </p:spPr>
        <p:txBody>
          <a:bodyPr>
            <a:normAutofit lnSpcReduction="10000"/>
          </a:bodyPr>
          <a:lstStyle/>
          <a:p>
            <a:r>
              <a:rPr lang="en-US" dirty="0" smtClean="0"/>
              <a:t>Motivation &amp; Workplace behavior (Section2)</a:t>
            </a:r>
            <a:endParaRPr lang="en-US" dirty="0"/>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smtClean="0"/>
              <a:t>International Leadership</a:t>
            </a:r>
            <a:endParaRPr lang="en-US" sz="4000" dirty="0"/>
          </a:p>
        </p:txBody>
      </p:sp>
      <p:sp>
        <p:nvSpPr>
          <p:cNvPr id="9" name="Content Placeholder 8"/>
          <p:cNvSpPr>
            <a:spLocks noGrp="1"/>
          </p:cNvSpPr>
          <p:nvPr>
            <p:ph sz="quarter" idx="4"/>
          </p:nvPr>
        </p:nvSpPr>
        <p:spPr>
          <a:xfrm>
            <a:off x="609600" y="2743200"/>
            <a:ext cx="8382000" cy="3886200"/>
          </a:xfrm>
          <a:ln w="28575">
            <a:solidFill>
              <a:schemeClr val="accent4"/>
            </a:solidFill>
          </a:ln>
        </p:spPr>
        <p:txBody>
          <a:bodyPr/>
          <a:lstStyle/>
          <a:p>
            <a:pPr marL="571500" indent="-571500">
              <a:buFont typeface="+mj-lt"/>
              <a:buAutoNum type="romanUcPeriod"/>
            </a:pPr>
            <a:r>
              <a:rPr lang="en-US" sz="3200" b="1" dirty="0">
                <a:solidFill>
                  <a:srgbClr val="002060"/>
                </a:solidFill>
              </a:rPr>
              <a:t>Influence and Ambassadorship</a:t>
            </a:r>
          </a:p>
          <a:p>
            <a:pPr marL="571500" indent="-571500">
              <a:buFont typeface="+mj-lt"/>
              <a:buAutoNum type="romanUcPeriod"/>
            </a:pPr>
            <a:r>
              <a:rPr lang="en-US" sz="3200" b="1" dirty="0">
                <a:solidFill>
                  <a:srgbClr val="002060"/>
                </a:solidFill>
              </a:rPr>
              <a:t>Direction and Definition</a:t>
            </a:r>
          </a:p>
          <a:p>
            <a:pPr marL="571500" indent="-571500">
              <a:buFont typeface="+mj-lt"/>
              <a:buAutoNum type="romanUcPeriod"/>
            </a:pPr>
            <a:r>
              <a:rPr lang="en-US" sz="3200" b="1" dirty="0">
                <a:solidFill>
                  <a:srgbClr val="002060"/>
                </a:solidFill>
              </a:rPr>
              <a:t>Communication: Role in </a:t>
            </a:r>
            <a:r>
              <a:rPr lang="en-US" sz="3200" b="1" dirty="0" smtClean="0">
                <a:solidFill>
                  <a:srgbClr val="002060"/>
                </a:solidFill>
              </a:rPr>
              <a:t>motivation</a:t>
            </a:r>
          </a:p>
          <a:p>
            <a:pPr marL="571500" indent="-571500">
              <a:buFont typeface="+mj-lt"/>
              <a:buAutoNum type="romanUcPeriod"/>
            </a:pPr>
            <a:r>
              <a:rPr lang="en-US" sz="3200" b="1" dirty="0" smtClean="0">
                <a:solidFill>
                  <a:srgbClr val="002060"/>
                </a:solidFill>
              </a:rPr>
              <a:t>Gender differences in leadership</a:t>
            </a:r>
            <a:endParaRPr lang="en-US" sz="3200" b="1" dirty="0">
              <a:solidFill>
                <a:srgbClr val="002060"/>
              </a:solidFill>
            </a:endParaRPr>
          </a:p>
          <a:p>
            <a:endParaRPr lang="en-US" dirty="0"/>
          </a:p>
        </p:txBody>
      </p:sp>
      <p:sp>
        <p:nvSpPr>
          <p:cNvPr id="3" name="Slide Number Placeholder 2"/>
          <p:cNvSpPr>
            <a:spLocks noGrp="1"/>
          </p:cNvSpPr>
          <p:nvPr>
            <p:ph type="sldNum" sz="quarter" idx="16"/>
          </p:nvPr>
        </p:nvSpPr>
        <p:spPr/>
        <p:txBody>
          <a:bodyPr>
            <a:normAutofit fontScale="85000" lnSpcReduction="20000"/>
          </a:bodyPr>
          <a:lstStyle/>
          <a:p>
            <a:fld id="{9A4762D5-CFE3-46DE-B3F3-255449564CFB}" type="slidenum">
              <a:rPr lang="en-US" smtClean="0"/>
              <a:pPr/>
              <a:t>4</a:t>
            </a:fld>
            <a:endParaRPr lang="en-US" dirty="0"/>
          </a:p>
        </p:txBody>
      </p:sp>
      <p:sp>
        <p:nvSpPr>
          <p:cNvPr id="8" name="Text Placeholder 7"/>
          <p:cNvSpPr>
            <a:spLocks noGrp="1"/>
          </p:cNvSpPr>
          <p:nvPr>
            <p:ph type="body" sz="quarter" idx="3"/>
          </p:nvPr>
        </p:nvSpPr>
        <p:spPr>
          <a:xfrm>
            <a:off x="609600" y="1676400"/>
            <a:ext cx="8382000" cy="914400"/>
          </a:xfrm>
        </p:spPr>
        <p:txBody>
          <a:bodyPr>
            <a:noAutofit/>
          </a:bodyPr>
          <a:lstStyle/>
          <a:p>
            <a:r>
              <a:rPr lang="en-US" sz="3000" dirty="0" smtClean="0"/>
              <a:t>Motivation &amp; Workplace Behavior (Section2)</a:t>
            </a:r>
            <a:endParaRPr lang="en-US" sz="3000" dirty="0"/>
          </a:p>
        </p:txBody>
      </p:sp>
      <p:pic>
        <p:nvPicPr>
          <p:cNvPr id="5"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spTree>
    <p:extLst>
      <p:ext uri="{BB962C8B-B14F-4D97-AF65-F5344CB8AC3E}">
        <p14:creationId xmlns:p14="http://schemas.microsoft.com/office/powerpoint/2010/main" val="1814216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378952" cy="1219200"/>
          </a:xfrm>
        </p:spPr>
        <p:txBody>
          <a:bodyPr>
            <a:normAutofit/>
          </a:bodyPr>
          <a:lstStyle/>
          <a:p>
            <a:r>
              <a:rPr lang="en-US" sz="3600" b="1" dirty="0" smtClean="0">
                <a:solidFill>
                  <a:srgbClr val="002060"/>
                </a:solidFill>
              </a:rPr>
              <a:t>Influence </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5</a:t>
            </a:fld>
            <a:endParaRPr lang="en-US"/>
          </a:p>
        </p:txBody>
      </p:sp>
      <p:sp>
        <p:nvSpPr>
          <p:cNvPr id="4" name="Content Placeholder 3"/>
          <p:cNvSpPr>
            <a:spLocks noGrp="1"/>
          </p:cNvSpPr>
          <p:nvPr>
            <p:ph sz="quarter" idx="1"/>
          </p:nvPr>
        </p:nvSpPr>
        <p:spPr>
          <a:xfrm>
            <a:off x="228600" y="1600200"/>
            <a:ext cx="8153400" cy="4191000"/>
          </a:xfrm>
        </p:spPr>
        <p:txBody>
          <a:bodyPr/>
          <a:lstStyle/>
          <a:p>
            <a:r>
              <a:rPr lang="en-US" sz="2600" dirty="0" smtClean="0"/>
              <a:t>Hierarchy and paternalism is important</a:t>
            </a:r>
          </a:p>
          <a:p>
            <a:pPr lvl="1"/>
            <a:r>
              <a:rPr lang="en-US" sz="2400" dirty="0" smtClean="0"/>
              <a:t>Difficult to influence with out a position</a:t>
            </a:r>
          </a:p>
        </p:txBody>
      </p:sp>
      <p:pic>
        <p:nvPicPr>
          <p:cNvPr id="6"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1028" name="Picture 4" descr="http://indabanetwork.files.wordpress.com/2012/01/dreamstime_s_1895007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4572000"/>
            <a:ext cx="3962400" cy="19786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711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378952" cy="1219200"/>
          </a:xfrm>
        </p:spPr>
        <p:txBody>
          <a:bodyPr>
            <a:normAutofit/>
          </a:bodyPr>
          <a:lstStyle/>
          <a:p>
            <a:r>
              <a:rPr lang="en-US" sz="3600" b="1" dirty="0" smtClean="0">
                <a:solidFill>
                  <a:srgbClr val="002060"/>
                </a:solidFill>
              </a:rPr>
              <a:t>Ambassadorship</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6</a:t>
            </a:fld>
            <a:endParaRPr lang="en-US"/>
          </a:p>
        </p:txBody>
      </p:sp>
      <p:sp>
        <p:nvSpPr>
          <p:cNvPr id="4" name="Content Placeholder 3"/>
          <p:cNvSpPr>
            <a:spLocks noGrp="1"/>
          </p:cNvSpPr>
          <p:nvPr>
            <p:ph sz="quarter" idx="1"/>
          </p:nvPr>
        </p:nvSpPr>
        <p:spPr>
          <a:xfrm>
            <a:off x="304800" y="1600200"/>
            <a:ext cx="8153400" cy="4191000"/>
          </a:xfrm>
        </p:spPr>
        <p:txBody>
          <a:bodyPr/>
          <a:lstStyle/>
          <a:p>
            <a:r>
              <a:rPr lang="en-US" sz="2600" dirty="0" smtClean="0"/>
              <a:t>Need to leverage personality</a:t>
            </a:r>
          </a:p>
          <a:p>
            <a:pPr lvl="1"/>
            <a:r>
              <a:rPr lang="en-US" sz="2400" dirty="0" smtClean="0"/>
              <a:t>Personal association</a:t>
            </a:r>
          </a:p>
          <a:p>
            <a:pPr lvl="1"/>
            <a:r>
              <a:rPr lang="en-US" sz="2400" dirty="0" smtClean="0"/>
              <a:t>International experience </a:t>
            </a:r>
          </a:p>
          <a:p>
            <a:pPr lvl="1"/>
            <a:r>
              <a:rPr lang="en-US" sz="2400" dirty="0" smtClean="0"/>
              <a:t>Mentors</a:t>
            </a:r>
          </a:p>
          <a:p>
            <a:pPr lvl="1"/>
            <a:endParaRPr lang="en-US" dirty="0"/>
          </a:p>
        </p:txBody>
      </p:sp>
      <p:sp>
        <p:nvSpPr>
          <p:cNvPr id="5" name="Title 1"/>
          <p:cNvSpPr txBox="1">
            <a:spLocks/>
          </p:cNvSpPr>
          <p:nvPr/>
        </p:nvSpPr>
        <p:spPr>
          <a:xfrm>
            <a:off x="765048" y="1524000"/>
            <a:ext cx="8378952" cy="685800"/>
          </a:xfrm>
          <a:prstGeom prst="rect">
            <a:avLst/>
          </a:prstGeom>
        </p:spPr>
        <p:txBody>
          <a:bodyPr vert="horz" anchor="ctr">
            <a:noAutofit/>
          </a:bodyPr>
          <a:lstStyle/>
          <a:p>
            <a:endParaRPr lang="en-US" sz="4400" dirty="0">
              <a:solidFill>
                <a:srgbClr val="775F55"/>
              </a:solidFill>
            </a:endParaRPr>
          </a:p>
        </p:txBody>
      </p:sp>
      <p:pic>
        <p:nvPicPr>
          <p:cNvPr id="6"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2050" name="Picture 2" descr="C:\Users\jlyu1\AppData\Local\Microsoft\Windows\Temporary Internet Files\Content.IE5\RZJ8HQJS\MC90028066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2113" y="4191000"/>
            <a:ext cx="2439909" cy="2424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36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7</a:t>
            </a:fld>
            <a:endParaRPr lang="en-US"/>
          </a:p>
        </p:txBody>
      </p:sp>
      <p:sp>
        <p:nvSpPr>
          <p:cNvPr id="4" name="Content Placeholder 3"/>
          <p:cNvSpPr>
            <a:spLocks noGrp="1"/>
          </p:cNvSpPr>
          <p:nvPr>
            <p:ph sz="quarter" idx="1"/>
          </p:nvPr>
        </p:nvSpPr>
        <p:spPr>
          <a:xfrm>
            <a:off x="381000" y="1676400"/>
            <a:ext cx="8153400" cy="4191000"/>
          </a:xfrm>
        </p:spPr>
        <p:txBody>
          <a:bodyPr/>
          <a:lstStyle/>
          <a:p>
            <a:r>
              <a:rPr lang="en-US" sz="2600" dirty="0" smtClean="0"/>
              <a:t>Respect the culture</a:t>
            </a:r>
          </a:p>
          <a:p>
            <a:pPr lvl="1"/>
            <a:r>
              <a:rPr lang="en-US" sz="2400" dirty="0" smtClean="0"/>
              <a:t>Can make change with the help of a sponsor</a:t>
            </a:r>
          </a:p>
          <a:p>
            <a:pPr lvl="1"/>
            <a:r>
              <a:rPr lang="en-US" sz="2400" dirty="0" smtClean="0"/>
              <a:t>Never make unilateral decisions</a:t>
            </a:r>
          </a:p>
          <a:p>
            <a:pPr lvl="1"/>
            <a:r>
              <a:rPr lang="en-US" sz="2400" dirty="0" smtClean="0"/>
              <a:t>Allow others to take credit for change</a:t>
            </a:r>
          </a:p>
          <a:p>
            <a:pPr lvl="1"/>
            <a:endParaRPr lang="en-US" dirty="0"/>
          </a:p>
        </p:txBody>
      </p:sp>
      <p:pic>
        <p:nvPicPr>
          <p:cNvPr id="6"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sp>
        <p:nvSpPr>
          <p:cNvPr id="7" name="Title 1"/>
          <p:cNvSpPr>
            <a:spLocks noGrp="1"/>
          </p:cNvSpPr>
          <p:nvPr>
            <p:ph type="title"/>
          </p:nvPr>
        </p:nvSpPr>
        <p:spPr>
          <a:xfrm>
            <a:off x="612648" y="0"/>
            <a:ext cx="8378952" cy="1219200"/>
          </a:xfrm>
        </p:spPr>
        <p:txBody>
          <a:bodyPr>
            <a:normAutofit/>
          </a:bodyPr>
          <a:lstStyle/>
          <a:p>
            <a:r>
              <a:rPr lang="en-US" sz="3600" b="1" dirty="0" smtClean="0">
                <a:solidFill>
                  <a:srgbClr val="002060"/>
                </a:solidFill>
              </a:rPr>
              <a:t>Ambassadorship (cont’d)</a:t>
            </a:r>
            <a:endParaRPr lang="en-US" sz="3600" b="1" dirty="0">
              <a:solidFill>
                <a:srgbClr val="002060"/>
              </a:solidFill>
            </a:endParaRPr>
          </a:p>
        </p:txBody>
      </p:sp>
      <p:pic>
        <p:nvPicPr>
          <p:cNvPr id="3074" name="Picture 2" descr="http://rlv.zcache.com/i_love_latinas_tshirt-p2356179387407235962qmn1_50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58467" y="4114800"/>
            <a:ext cx="2503311" cy="2503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1256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378952" cy="1219200"/>
          </a:xfrm>
        </p:spPr>
        <p:txBody>
          <a:bodyPr>
            <a:normAutofit/>
          </a:bodyPr>
          <a:lstStyle/>
          <a:p>
            <a:r>
              <a:rPr lang="en-US" sz="3600" b="1" dirty="0" smtClean="0">
                <a:solidFill>
                  <a:srgbClr val="002060"/>
                </a:solidFill>
              </a:rPr>
              <a:t>Direction and Definition</a:t>
            </a:r>
            <a:endParaRPr lang="en-US" sz="3600" b="1" dirty="0">
              <a:solidFill>
                <a:srgbClr val="002060"/>
              </a:solidFill>
            </a:endParaRPr>
          </a:p>
        </p:txBody>
      </p:sp>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8</a:t>
            </a:fld>
            <a:endParaRPr lang="en-US"/>
          </a:p>
        </p:txBody>
      </p:sp>
      <p:sp>
        <p:nvSpPr>
          <p:cNvPr id="4" name="Content Placeholder 3"/>
          <p:cNvSpPr>
            <a:spLocks noGrp="1"/>
          </p:cNvSpPr>
          <p:nvPr>
            <p:ph sz="quarter" idx="1"/>
          </p:nvPr>
        </p:nvSpPr>
        <p:spPr>
          <a:xfrm>
            <a:off x="381000" y="1600200"/>
            <a:ext cx="6553200" cy="4191000"/>
          </a:xfrm>
        </p:spPr>
        <p:txBody>
          <a:bodyPr/>
          <a:lstStyle/>
          <a:p>
            <a:r>
              <a:rPr lang="en-US" sz="2600" dirty="0" smtClean="0"/>
              <a:t>Latin America is largely conservative</a:t>
            </a:r>
          </a:p>
          <a:p>
            <a:r>
              <a:rPr lang="en-US" sz="2600" dirty="0" smtClean="0"/>
              <a:t>Position determines direction</a:t>
            </a:r>
          </a:p>
          <a:p>
            <a:pPr lvl="1"/>
            <a:endParaRPr lang="en-US" dirty="0"/>
          </a:p>
        </p:txBody>
      </p:sp>
      <p:pic>
        <p:nvPicPr>
          <p:cNvPr id="6" name="Picture 5" descr="University"/>
          <p:cNvPicPr>
            <a:picLocks noChangeAspect="1" noChangeArrowheads="1"/>
          </p:cNvPicPr>
          <p:nvPr/>
        </p:nvPicPr>
        <p:blipFill>
          <a:blip r:embed="rId3" cstate="print"/>
          <a:srcRect b="39999"/>
          <a:stretch>
            <a:fillRect/>
          </a:stretch>
        </p:blipFill>
        <p:spPr bwMode="auto">
          <a:xfrm>
            <a:off x="8534400" y="0"/>
            <a:ext cx="609600" cy="399011"/>
          </a:xfrm>
          <a:prstGeom prst="rect">
            <a:avLst/>
          </a:prstGeom>
          <a:noFill/>
        </p:spPr>
      </p:pic>
      <p:pic>
        <p:nvPicPr>
          <p:cNvPr id="30722" name="Picture 2" descr="https://encrypted-tbn1.google.com/images?q=tbn:ANd9GcRljMclV7uUg6ZrcO82wbrcVEidtfUATHkFjKu3dcHKcduA5ETe"/>
          <p:cNvPicPr>
            <a:picLocks noChangeAspect="1" noChangeArrowheads="1"/>
          </p:cNvPicPr>
          <p:nvPr/>
        </p:nvPicPr>
        <p:blipFill>
          <a:blip r:embed="rId4" cstate="print"/>
          <a:srcRect/>
          <a:stretch>
            <a:fillRect/>
          </a:stretch>
        </p:blipFill>
        <p:spPr bwMode="auto">
          <a:xfrm>
            <a:off x="6934199" y="3581400"/>
            <a:ext cx="2081893" cy="2914651"/>
          </a:xfrm>
          <a:prstGeom prst="rect">
            <a:avLst/>
          </a:prstGeom>
          <a:noFill/>
        </p:spPr>
      </p:pic>
    </p:spTree>
    <p:extLst>
      <p:ext uri="{BB962C8B-B14F-4D97-AF65-F5344CB8AC3E}">
        <p14:creationId xmlns:p14="http://schemas.microsoft.com/office/powerpoint/2010/main" val="3670322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jlyu1\AppData\Local\Microsoft\Windows\Temporary Internet Files\Content.IE5\27QI2ZGE\MC90033566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5485" y="4572000"/>
            <a:ext cx="3406115" cy="215587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normAutofit fontScale="85000" lnSpcReduction="20000"/>
          </a:bodyPr>
          <a:lstStyle/>
          <a:p>
            <a:fld id="{9A4762D5-CFE3-46DE-B3F3-255449564CFB}" type="slidenum">
              <a:rPr lang="en-US" smtClean="0"/>
              <a:pPr/>
              <a:t>9</a:t>
            </a:fld>
            <a:endParaRPr lang="en-US"/>
          </a:p>
        </p:txBody>
      </p:sp>
      <p:sp>
        <p:nvSpPr>
          <p:cNvPr id="4" name="Content Placeholder 3"/>
          <p:cNvSpPr>
            <a:spLocks noGrp="1"/>
          </p:cNvSpPr>
          <p:nvPr>
            <p:ph sz="quarter" idx="1"/>
          </p:nvPr>
        </p:nvSpPr>
        <p:spPr>
          <a:xfrm>
            <a:off x="381000" y="1600200"/>
            <a:ext cx="8153400" cy="4191000"/>
          </a:xfrm>
        </p:spPr>
        <p:txBody>
          <a:bodyPr/>
          <a:lstStyle/>
          <a:p>
            <a:r>
              <a:rPr lang="en-US" sz="2600" dirty="0" smtClean="0"/>
              <a:t>Latin America is largely target oriented </a:t>
            </a:r>
          </a:p>
          <a:p>
            <a:pPr lvl="1"/>
            <a:r>
              <a:rPr lang="en-US" sz="2400" dirty="0" smtClean="0"/>
              <a:t>Instruction requires precision</a:t>
            </a:r>
          </a:p>
          <a:p>
            <a:pPr lvl="1"/>
            <a:r>
              <a:rPr lang="en-US" sz="2400" dirty="0" smtClean="0"/>
              <a:t>Goals rarely regarded as required</a:t>
            </a:r>
          </a:p>
          <a:p>
            <a:r>
              <a:rPr lang="en-US" sz="2600" dirty="0" smtClean="0"/>
              <a:t>Exactness can be seen as arrogance</a:t>
            </a:r>
          </a:p>
          <a:p>
            <a:pPr lvl="1"/>
            <a:r>
              <a:rPr lang="en-US" sz="2400" dirty="0" smtClean="0"/>
              <a:t>Need to generate position support for definition</a:t>
            </a:r>
          </a:p>
          <a:p>
            <a:pPr lvl="1"/>
            <a:endParaRPr lang="en-US" dirty="0"/>
          </a:p>
        </p:txBody>
      </p:sp>
      <p:pic>
        <p:nvPicPr>
          <p:cNvPr id="6" name="Picture 5" descr="University"/>
          <p:cNvPicPr>
            <a:picLocks noChangeAspect="1" noChangeArrowheads="1"/>
          </p:cNvPicPr>
          <p:nvPr/>
        </p:nvPicPr>
        <p:blipFill>
          <a:blip r:embed="rId4" cstate="print"/>
          <a:srcRect b="39999"/>
          <a:stretch>
            <a:fillRect/>
          </a:stretch>
        </p:blipFill>
        <p:spPr bwMode="auto">
          <a:xfrm>
            <a:off x="8534400" y="0"/>
            <a:ext cx="609600" cy="399011"/>
          </a:xfrm>
          <a:prstGeom prst="rect">
            <a:avLst/>
          </a:prstGeom>
          <a:noFill/>
        </p:spPr>
      </p:pic>
      <p:sp>
        <p:nvSpPr>
          <p:cNvPr id="8" name="Title 1"/>
          <p:cNvSpPr txBox="1">
            <a:spLocks/>
          </p:cNvSpPr>
          <p:nvPr/>
        </p:nvSpPr>
        <p:spPr>
          <a:xfrm>
            <a:off x="612648" y="0"/>
            <a:ext cx="8378952" cy="1219200"/>
          </a:xfrm>
          <a:prstGeom prst="rect">
            <a:avLst/>
          </a:prstGeom>
        </p:spPr>
        <p:txBody>
          <a:bodyPr vert="horz" anchor="ctr">
            <a:normAutofit/>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sz="3600" b="1" dirty="0" smtClean="0">
                <a:solidFill>
                  <a:srgbClr val="002060"/>
                </a:solidFill>
              </a:rPr>
              <a:t>Direction and Definition (cont’d)</a:t>
            </a:r>
            <a:endParaRPr lang="en-US" sz="3600" b="1" dirty="0">
              <a:solidFill>
                <a:srgbClr val="002060"/>
              </a:solidFill>
            </a:endParaRPr>
          </a:p>
        </p:txBody>
      </p:sp>
    </p:spTree>
    <p:extLst>
      <p:ext uri="{BB962C8B-B14F-4D97-AF65-F5344CB8AC3E}">
        <p14:creationId xmlns:p14="http://schemas.microsoft.com/office/powerpoint/2010/main" val="2799335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2703</Words>
  <Application>Microsoft Office PowerPoint</Application>
  <PresentationFormat>On-screen Show (4:3)</PresentationFormat>
  <Paragraphs>227</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Latin America        Expatriate Development Series:</vt:lpstr>
      <vt:lpstr>Introduction International Retailing: Latin America</vt:lpstr>
      <vt:lpstr>International Leadership</vt:lpstr>
      <vt:lpstr>International Leadership</vt:lpstr>
      <vt:lpstr>Influence </vt:lpstr>
      <vt:lpstr>Ambassadorship</vt:lpstr>
      <vt:lpstr>Ambassadorship (cont’d)</vt:lpstr>
      <vt:lpstr>Direction and Definition</vt:lpstr>
      <vt:lpstr>PowerPoint Presentation</vt:lpstr>
      <vt:lpstr>Communication: Role in Motivation (cont’d)</vt:lpstr>
      <vt:lpstr>Gender Differences In Leadership</vt:lpstr>
      <vt:lpstr>Gender Differences In Leadership: Male</vt:lpstr>
      <vt:lpstr>Gender Differences In Leadership: Male</vt:lpstr>
      <vt:lpstr>Gender Differences In Leadership: Male</vt:lpstr>
      <vt:lpstr>Gender Differences In Leadership: Female</vt:lpstr>
      <vt:lpstr>Gender Differences In Leadership: Female</vt:lpstr>
      <vt:lpstr>Gender Differences In Leadership</vt:lpstr>
      <vt:lpstr>Latin America        Expatriate Development Series:</vt:lpstr>
    </vt:vector>
  </TitlesOfParts>
  <Company>University of Tennessee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 Motivation &amp; Workplace Behavior</dc:title>
  <dc:creator>UTK</dc:creator>
  <cp:lastModifiedBy>UTK</cp:lastModifiedBy>
  <cp:revision>27</cp:revision>
  <dcterms:created xsi:type="dcterms:W3CDTF">2012-02-20T17:10:16Z</dcterms:created>
  <dcterms:modified xsi:type="dcterms:W3CDTF">2012-04-12T23:04:33Z</dcterms:modified>
</cp:coreProperties>
</file>