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2"/>
  </p:notesMasterIdLst>
  <p:handoutMasterIdLst>
    <p:handoutMasterId r:id="rId23"/>
  </p:handoutMasterIdLst>
  <p:sldIdLst>
    <p:sldId id="325" r:id="rId2"/>
    <p:sldId id="324" r:id="rId3"/>
    <p:sldId id="257" r:id="rId4"/>
    <p:sldId id="265" r:id="rId5"/>
    <p:sldId id="326" r:id="rId6"/>
    <p:sldId id="294" r:id="rId7"/>
    <p:sldId id="295" r:id="rId8"/>
    <p:sldId id="296" r:id="rId9"/>
    <p:sldId id="258" r:id="rId10"/>
    <p:sldId id="297" r:id="rId11"/>
    <p:sldId id="259" r:id="rId12"/>
    <p:sldId id="260" r:id="rId13"/>
    <p:sldId id="299" r:id="rId14"/>
    <p:sldId id="261" r:id="rId15"/>
    <p:sldId id="262" r:id="rId16"/>
    <p:sldId id="300" r:id="rId17"/>
    <p:sldId id="302" r:id="rId18"/>
    <p:sldId id="263" r:id="rId19"/>
    <p:sldId id="303" r:id="rId20"/>
    <p:sldId id="327"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87455" autoAdjust="0"/>
  </p:normalViewPr>
  <p:slideViewPr>
    <p:cSldViewPr>
      <p:cViewPr varScale="1">
        <p:scale>
          <a:sx n="63" d="100"/>
          <a:sy n="63" d="100"/>
        </p:scale>
        <p:origin x="-186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1AA2C-F269-49CC-B682-714F936F3609}" type="doc">
      <dgm:prSet loTypeId="urn:microsoft.com/office/officeart/2005/8/layout/cycle6" loCatId="relationship" qsTypeId="urn:microsoft.com/office/officeart/2005/8/quickstyle/simple5" qsCatId="simple" csTypeId="urn:microsoft.com/office/officeart/2005/8/colors/colorful1#2" csCatId="colorful" phldr="1"/>
      <dgm:spPr/>
      <dgm:t>
        <a:bodyPr/>
        <a:lstStyle/>
        <a:p>
          <a:endParaRPr lang="en-US"/>
        </a:p>
      </dgm:t>
    </dgm:pt>
    <dgm:pt modelId="{83820B71-42D6-4E60-9267-E0279442E488}">
      <dgm:prSet/>
      <dgm:spPr>
        <a:solidFill>
          <a:schemeClr val="accent5"/>
        </a:solidFill>
      </dgm:spPr>
      <dgm:t>
        <a:bodyPr/>
        <a:lstStyle/>
        <a:p>
          <a:r>
            <a:rPr lang="en-US" dirty="0" smtClean="0"/>
            <a:t>International Leadership</a:t>
          </a:r>
          <a:endParaRPr lang="en-US" dirty="0"/>
        </a:p>
      </dgm:t>
    </dgm:pt>
    <dgm:pt modelId="{BC238CEA-E7AF-453E-9A79-24BAD989AA8A}" type="parTrans" cxnId="{164583B8-7933-4D1D-BD3D-303F2C3F1E27}">
      <dgm:prSet/>
      <dgm:spPr/>
      <dgm:t>
        <a:bodyPr/>
        <a:lstStyle/>
        <a:p>
          <a:endParaRPr lang="en-US"/>
        </a:p>
      </dgm:t>
    </dgm:pt>
    <dgm:pt modelId="{FFF6BFBA-D738-45E0-A020-752BBD269F86}" type="sibTrans" cxnId="{164583B8-7933-4D1D-BD3D-303F2C3F1E27}">
      <dgm:prSet/>
      <dgm:spPr/>
      <dgm:t>
        <a:bodyPr/>
        <a:lstStyle/>
        <a:p>
          <a:endParaRPr lang="en-US"/>
        </a:p>
      </dgm:t>
    </dgm:pt>
    <dgm:pt modelId="{69014EF7-F1D8-4384-9142-AB14E40BE908}">
      <dgm:prSet phldrT="[Text]"/>
      <dgm:spPr/>
      <dgm:t>
        <a:bodyPr/>
        <a:lstStyle/>
        <a:p>
          <a:r>
            <a:rPr lang="en-US" dirty="0" smtClean="0"/>
            <a:t>Business Application</a:t>
          </a:r>
          <a:endParaRPr lang="en-US" dirty="0"/>
        </a:p>
      </dgm:t>
    </dgm:pt>
    <dgm:pt modelId="{7348CF46-C191-469D-B54D-2A96F70E35CF}" type="parTrans" cxnId="{EB2A42FF-EACA-4338-9B50-BAB8A68488F6}">
      <dgm:prSet/>
      <dgm:spPr/>
      <dgm:t>
        <a:bodyPr/>
        <a:lstStyle/>
        <a:p>
          <a:endParaRPr lang="en-US"/>
        </a:p>
      </dgm:t>
    </dgm:pt>
    <dgm:pt modelId="{956B655D-3DE9-4A0C-B168-2D51FAF5B16F}" type="sibTrans" cxnId="{EB2A42FF-EACA-4338-9B50-BAB8A68488F6}">
      <dgm:prSet/>
      <dgm:spPr/>
      <dgm:t>
        <a:bodyPr/>
        <a:lstStyle/>
        <a:p>
          <a:endParaRPr lang="en-US"/>
        </a:p>
      </dgm:t>
    </dgm:pt>
    <dgm:pt modelId="{EBA96482-C9D1-4531-B41F-59917F71BCA7}">
      <dgm:prSet phldrT="[Text]"/>
      <dgm:spPr/>
      <dgm:t>
        <a:bodyPr/>
        <a:lstStyle/>
        <a:p>
          <a:r>
            <a:rPr lang="en-US" dirty="0" smtClean="0"/>
            <a:t>Personal Assessment</a:t>
          </a:r>
          <a:endParaRPr lang="en-US" dirty="0"/>
        </a:p>
      </dgm:t>
    </dgm:pt>
    <dgm:pt modelId="{81C51305-E081-4FD4-B963-1C932780E066}" type="parTrans" cxnId="{AB2E22DA-B46C-435E-849B-BB73A671CD70}">
      <dgm:prSet/>
      <dgm:spPr/>
      <dgm:t>
        <a:bodyPr/>
        <a:lstStyle/>
        <a:p>
          <a:endParaRPr lang="en-US"/>
        </a:p>
      </dgm:t>
    </dgm:pt>
    <dgm:pt modelId="{4CB54C11-3D7A-4207-8858-7FFCEDBC79D3}" type="sibTrans" cxnId="{AB2E22DA-B46C-435E-849B-BB73A671CD70}">
      <dgm:prSet/>
      <dgm:spPr/>
      <dgm:t>
        <a:bodyPr/>
        <a:lstStyle/>
        <a:p>
          <a:endParaRPr lang="en-US"/>
        </a:p>
      </dgm:t>
    </dgm:pt>
    <dgm:pt modelId="{5630323B-AA7B-459E-AF03-7109E93DB33A}">
      <dgm:prSet phldrT="[Text]"/>
      <dgm:spPr/>
      <dgm:t>
        <a:bodyPr/>
        <a:lstStyle/>
        <a:p>
          <a:r>
            <a:rPr lang="en-US" dirty="0" smtClean="0"/>
            <a:t>Personal Development</a:t>
          </a:r>
          <a:endParaRPr lang="en-US" dirty="0"/>
        </a:p>
      </dgm:t>
    </dgm:pt>
    <dgm:pt modelId="{83DAFFAB-F2ED-4B56-9057-674276EAFC1F}" type="parTrans" cxnId="{5AA55D12-9A5E-4A71-8B36-786E1C45CECE}">
      <dgm:prSet/>
      <dgm:spPr/>
      <dgm:t>
        <a:bodyPr/>
        <a:lstStyle/>
        <a:p>
          <a:endParaRPr lang="en-US"/>
        </a:p>
      </dgm:t>
    </dgm:pt>
    <dgm:pt modelId="{B8A4E061-604A-4D98-9BFE-A0E7B493EA1C}" type="sibTrans" cxnId="{5AA55D12-9A5E-4A71-8B36-786E1C45CECE}">
      <dgm:prSet/>
      <dgm:spPr/>
      <dgm:t>
        <a:bodyPr/>
        <a:lstStyle/>
        <a:p>
          <a:endParaRPr lang="en-US"/>
        </a:p>
      </dgm:t>
    </dgm:pt>
    <dgm:pt modelId="{3B4F5C6F-CF15-44D9-9997-53B956923F65}">
      <dgm:prSet/>
      <dgm:spPr>
        <a:solidFill>
          <a:schemeClr val="accent2"/>
        </a:solidFill>
      </dgm:spPr>
      <dgm:t>
        <a:bodyPr/>
        <a:lstStyle/>
        <a:p>
          <a:r>
            <a:rPr lang="en-US" dirty="0" smtClean="0"/>
            <a:t>Human Resource Development </a:t>
          </a:r>
          <a:endParaRPr lang="en-US" dirty="0"/>
        </a:p>
      </dgm:t>
    </dgm:pt>
    <dgm:pt modelId="{C66990EE-F8F9-481A-9BF0-D3C4F8DA303F}" type="parTrans" cxnId="{D173945B-F87C-43D1-B4AC-03000D2166DD}">
      <dgm:prSet/>
      <dgm:spPr/>
      <dgm:t>
        <a:bodyPr/>
        <a:lstStyle/>
        <a:p>
          <a:endParaRPr lang="en-US"/>
        </a:p>
      </dgm:t>
    </dgm:pt>
    <dgm:pt modelId="{F99EE3E8-698E-4F5E-8DDD-B3ECE26596C3}" type="sibTrans" cxnId="{D173945B-F87C-43D1-B4AC-03000D2166DD}">
      <dgm:prSet/>
      <dgm:spPr/>
      <dgm:t>
        <a:bodyPr/>
        <a:lstStyle/>
        <a:p>
          <a:endParaRPr lang="en-US"/>
        </a:p>
      </dgm:t>
    </dgm:pt>
    <dgm:pt modelId="{6FA9F8FF-C3BB-4F7B-8EA6-D5AFCC10F681}" type="pres">
      <dgm:prSet presAssocID="{9BA1AA2C-F269-49CC-B682-714F936F3609}" presName="cycle" presStyleCnt="0">
        <dgm:presLayoutVars>
          <dgm:dir/>
          <dgm:resizeHandles val="exact"/>
        </dgm:presLayoutVars>
      </dgm:prSet>
      <dgm:spPr/>
      <dgm:t>
        <a:bodyPr/>
        <a:lstStyle/>
        <a:p>
          <a:endParaRPr lang="en-US"/>
        </a:p>
      </dgm:t>
    </dgm:pt>
    <dgm:pt modelId="{D0083D48-4D2D-4A03-ACB5-CB12CCF13ABD}" type="pres">
      <dgm:prSet presAssocID="{83820B71-42D6-4E60-9267-E0279442E488}" presName="node" presStyleLbl="node1" presStyleIdx="0" presStyleCnt="5" custScaleX="109089" custRadScaleRad="100223" custRadScaleInc="16703">
        <dgm:presLayoutVars>
          <dgm:bulletEnabled val="1"/>
        </dgm:presLayoutVars>
      </dgm:prSet>
      <dgm:spPr/>
      <dgm:t>
        <a:bodyPr/>
        <a:lstStyle/>
        <a:p>
          <a:endParaRPr lang="en-US"/>
        </a:p>
      </dgm:t>
    </dgm:pt>
    <dgm:pt modelId="{E7509BA9-9E7C-415B-B839-98DA11804AC0}" type="pres">
      <dgm:prSet presAssocID="{83820B71-42D6-4E60-9267-E0279442E488}" presName="spNode" presStyleCnt="0"/>
      <dgm:spPr/>
      <dgm:t>
        <a:bodyPr/>
        <a:lstStyle/>
        <a:p>
          <a:endParaRPr lang="en-US"/>
        </a:p>
      </dgm:t>
    </dgm:pt>
    <dgm:pt modelId="{47F8265D-E1C0-4241-B995-227D15388854}" type="pres">
      <dgm:prSet presAssocID="{FFF6BFBA-D738-45E0-A020-752BBD269F86}" presName="sibTrans" presStyleLbl="sibTrans1D1" presStyleIdx="0" presStyleCnt="5"/>
      <dgm:spPr/>
      <dgm:t>
        <a:bodyPr/>
        <a:lstStyle/>
        <a:p>
          <a:endParaRPr lang="en-US"/>
        </a:p>
      </dgm:t>
    </dgm:pt>
    <dgm:pt modelId="{2FE569FF-14D8-483F-84F6-7928FD8AA034}" type="pres">
      <dgm:prSet presAssocID="{69014EF7-F1D8-4384-9142-AB14E40BE908}" presName="node" presStyleLbl="node1" presStyleIdx="1" presStyleCnt="5" custRadScaleRad="112177" custRadScaleInc="-10998">
        <dgm:presLayoutVars>
          <dgm:bulletEnabled val="1"/>
        </dgm:presLayoutVars>
      </dgm:prSet>
      <dgm:spPr/>
      <dgm:t>
        <a:bodyPr/>
        <a:lstStyle/>
        <a:p>
          <a:endParaRPr lang="en-US"/>
        </a:p>
      </dgm:t>
    </dgm:pt>
    <dgm:pt modelId="{5FF190EC-1F66-46AE-8837-68BD02776991}" type="pres">
      <dgm:prSet presAssocID="{69014EF7-F1D8-4384-9142-AB14E40BE908}" presName="spNode" presStyleCnt="0"/>
      <dgm:spPr/>
      <dgm:t>
        <a:bodyPr/>
        <a:lstStyle/>
        <a:p>
          <a:endParaRPr lang="en-US"/>
        </a:p>
      </dgm:t>
    </dgm:pt>
    <dgm:pt modelId="{3CCECF5F-E012-4FA4-84FC-5D85497417AC}" type="pres">
      <dgm:prSet presAssocID="{956B655D-3DE9-4A0C-B168-2D51FAF5B16F}" presName="sibTrans" presStyleLbl="sibTrans1D1" presStyleIdx="1" presStyleCnt="5"/>
      <dgm:spPr/>
      <dgm:t>
        <a:bodyPr/>
        <a:lstStyle/>
        <a:p>
          <a:endParaRPr lang="en-US"/>
        </a:p>
      </dgm:t>
    </dgm:pt>
    <dgm:pt modelId="{B68EB296-52B9-42F8-A886-A0E7DDED50E0}" type="pres">
      <dgm:prSet presAssocID="{EBA96482-C9D1-4531-B41F-59917F71BCA7}" presName="node" presStyleLbl="node1" presStyleIdx="2" presStyleCnt="5" custRadScaleRad="112084" custRadScaleInc="-30758">
        <dgm:presLayoutVars>
          <dgm:bulletEnabled val="1"/>
        </dgm:presLayoutVars>
      </dgm:prSet>
      <dgm:spPr/>
      <dgm:t>
        <a:bodyPr/>
        <a:lstStyle/>
        <a:p>
          <a:endParaRPr lang="en-US"/>
        </a:p>
      </dgm:t>
    </dgm:pt>
    <dgm:pt modelId="{C7B90ED7-E76E-44D4-B4F2-DE876C63DBBC}" type="pres">
      <dgm:prSet presAssocID="{EBA96482-C9D1-4531-B41F-59917F71BCA7}" presName="spNode" presStyleCnt="0"/>
      <dgm:spPr/>
      <dgm:t>
        <a:bodyPr/>
        <a:lstStyle/>
        <a:p>
          <a:endParaRPr lang="en-US"/>
        </a:p>
      </dgm:t>
    </dgm:pt>
    <dgm:pt modelId="{4B64C6C0-3230-4823-8B4A-9605BBFCBBA6}" type="pres">
      <dgm:prSet presAssocID="{4CB54C11-3D7A-4207-8858-7FFCEDBC79D3}" presName="sibTrans" presStyleLbl="sibTrans1D1" presStyleIdx="2" presStyleCnt="5"/>
      <dgm:spPr/>
      <dgm:t>
        <a:bodyPr/>
        <a:lstStyle/>
        <a:p>
          <a:endParaRPr lang="en-US"/>
        </a:p>
      </dgm:t>
    </dgm:pt>
    <dgm:pt modelId="{F32769E6-F607-4001-A518-9E524EB8B05B}" type="pres">
      <dgm:prSet presAssocID="{3B4F5C6F-CF15-44D9-9997-53B956923F65}" presName="node" presStyleLbl="node1" presStyleIdx="3" presStyleCnt="5">
        <dgm:presLayoutVars>
          <dgm:bulletEnabled val="1"/>
        </dgm:presLayoutVars>
      </dgm:prSet>
      <dgm:spPr/>
      <dgm:t>
        <a:bodyPr/>
        <a:lstStyle/>
        <a:p>
          <a:endParaRPr lang="en-US"/>
        </a:p>
      </dgm:t>
    </dgm:pt>
    <dgm:pt modelId="{CA5C3291-01CD-496B-A93E-AFE0A4BD7DD2}" type="pres">
      <dgm:prSet presAssocID="{3B4F5C6F-CF15-44D9-9997-53B956923F65}" presName="spNode" presStyleCnt="0"/>
      <dgm:spPr/>
    </dgm:pt>
    <dgm:pt modelId="{3E815CDE-C122-4D8A-9131-D369C32E1EBC}" type="pres">
      <dgm:prSet presAssocID="{F99EE3E8-698E-4F5E-8DDD-B3ECE26596C3}" presName="sibTrans" presStyleLbl="sibTrans1D1" presStyleIdx="3" presStyleCnt="5"/>
      <dgm:spPr/>
      <dgm:t>
        <a:bodyPr/>
        <a:lstStyle/>
        <a:p>
          <a:endParaRPr lang="en-US"/>
        </a:p>
      </dgm:t>
    </dgm:pt>
    <dgm:pt modelId="{320069BC-22A7-4D41-953A-C0142627C5B9}" type="pres">
      <dgm:prSet presAssocID="{5630323B-AA7B-459E-AF03-7109E93DB33A}" presName="node" presStyleLbl="node1" presStyleIdx="4" presStyleCnt="5" custRadScaleRad="113328" custRadScaleInc="-3365">
        <dgm:presLayoutVars>
          <dgm:bulletEnabled val="1"/>
        </dgm:presLayoutVars>
      </dgm:prSet>
      <dgm:spPr/>
      <dgm:t>
        <a:bodyPr/>
        <a:lstStyle/>
        <a:p>
          <a:endParaRPr lang="en-US"/>
        </a:p>
      </dgm:t>
    </dgm:pt>
    <dgm:pt modelId="{4D6CB39C-10BA-4ED2-8CD9-97E7151EDE4D}" type="pres">
      <dgm:prSet presAssocID="{5630323B-AA7B-459E-AF03-7109E93DB33A}" presName="spNode" presStyleCnt="0"/>
      <dgm:spPr/>
      <dgm:t>
        <a:bodyPr/>
        <a:lstStyle/>
        <a:p>
          <a:endParaRPr lang="en-US"/>
        </a:p>
      </dgm:t>
    </dgm:pt>
    <dgm:pt modelId="{8609CA28-B5A5-4BED-A9C1-468A50E1B79D}" type="pres">
      <dgm:prSet presAssocID="{B8A4E061-604A-4D98-9BFE-A0E7B493EA1C}" presName="sibTrans" presStyleLbl="sibTrans1D1" presStyleIdx="4" presStyleCnt="5"/>
      <dgm:spPr/>
      <dgm:t>
        <a:bodyPr/>
        <a:lstStyle/>
        <a:p>
          <a:endParaRPr lang="en-US"/>
        </a:p>
      </dgm:t>
    </dgm:pt>
  </dgm:ptLst>
  <dgm:cxnLst>
    <dgm:cxn modelId="{E948D3A8-E8FA-4C80-AC4A-198992BD447B}" type="presOf" srcId="{EBA96482-C9D1-4531-B41F-59917F71BCA7}" destId="{B68EB296-52B9-42F8-A886-A0E7DDED50E0}" srcOrd="0" destOrd="0" presId="urn:microsoft.com/office/officeart/2005/8/layout/cycle6"/>
    <dgm:cxn modelId="{F1595724-745F-400D-9E73-9368D04AC7E2}" type="presOf" srcId="{4CB54C11-3D7A-4207-8858-7FFCEDBC79D3}" destId="{4B64C6C0-3230-4823-8B4A-9605BBFCBBA6}" srcOrd="0" destOrd="0" presId="urn:microsoft.com/office/officeart/2005/8/layout/cycle6"/>
    <dgm:cxn modelId="{D4598FBE-BDBB-45BD-B856-1E78280AB2B0}" type="presOf" srcId="{956B655D-3DE9-4A0C-B168-2D51FAF5B16F}" destId="{3CCECF5F-E012-4FA4-84FC-5D85497417AC}" srcOrd="0" destOrd="0" presId="urn:microsoft.com/office/officeart/2005/8/layout/cycle6"/>
    <dgm:cxn modelId="{164583B8-7933-4D1D-BD3D-303F2C3F1E27}" srcId="{9BA1AA2C-F269-49CC-B682-714F936F3609}" destId="{83820B71-42D6-4E60-9267-E0279442E488}" srcOrd="0" destOrd="0" parTransId="{BC238CEA-E7AF-453E-9A79-24BAD989AA8A}" sibTransId="{FFF6BFBA-D738-45E0-A020-752BBD269F86}"/>
    <dgm:cxn modelId="{D173945B-F87C-43D1-B4AC-03000D2166DD}" srcId="{9BA1AA2C-F269-49CC-B682-714F936F3609}" destId="{3B4F5C6F-CF15-44D9-9997-53B956923F65}" srcOrd="3" destOrd="0" parTransId="{C66990EE-F8F9-481A-9BF0-D3C4F8DA303F}" sibTransId="{F99EE3E8-698E-4F5E-8DDD-B3ECE26596C3}"/>
    <dgm:cxn modelId="{EB2A42FF-EACA-4338-9B50-BAB8A68488F6}" srcId="{9BA1AA2C-F269-49CC-B682-714F936F3609}" destId="{69014EF7-F1D8-4384-9142-AB14E40BE908}" srcOrd="1" destOrd="0" parTransId="{7348CF46-C191-469D-B54D-2A96F70E35CF}" sibTransId="{956B655D-3DE9-4A0C-B168-2D51FAF5B16F}"/>
    <dgm:cxn modelId="{32F73518-290F-469D-B898-833437E2A8D4}" type="presOf" srcId="{F99EE3E8-698E-4F5E-8DDD-B3ECE26596C3}" destId="{3E815CDE-C122-4D8A-9131-D369C32E1EBC}" srcOrd="0" destOrd="0" presId="urn:microsoft.com/office/officeart/2005/8/layout/cycle6"/>
    <dgm:cxn modelId="{1EF0CB77-CA53-46B0-A3AE-6E5961691499}" type="presOf" srcId="{5630323B-AA7B-459E-AF03-7109E93DB33A}" destId="{320069BC-22A7-4D41-953A-C0142627C5B9}" srcOrd="0" destOrd="0" presId="urn:microsoft.com/office/officeart/2005/8/layout/cycle6"/>
    <dgm:cxn modelId="{A442E3FC-9FF4-4351-A69E-FDC6752E88E0}" type="presOf" srcId="{FFF6BFBA-D738-45E0-A020-752BBD269F86}" destId="{47F8265D-E1C0-4241-B995-227D15388854}" srcOrd="0" destOrd="0" presId="urn:microsoft.com/office/officeart/2005/8/layout/cycle6"/>
    <dgm:cxn modelId="{AB2E22DA-B46C-435E-849B-BB73A671CD70}" srcId="{9BA1AA2C-F269-49CC-B682-714F936F3609}" destId="{EBA96482-C9D1-4531-B41F-59917F71BCA7}" srcOrd="2" destOrd="0" parTransId="{81C51305-E081-4FD4-B963-1C932780E066}" sibTransId="{4CB54C11-3D7A-4207-8858-7FFCEDBC79D3}"/>
    <dgm:cxn modelId="{8F36CA74-A644-41D6-ACC6-6B8C2BDE369D}" type="presOf" srcId="{9BA1AA2C-F269-49CC-B682-714F936F3609}" destId="{6FA9F8FF-C3BB-4F7B-8EA6-D5AFCC10F681}" srcOrd="0" destOrd="0" presId="urn:microsoft.com/office/officeart/2005/8/layout/cycle6"/>
    <dgm:cxn modelId="{5AA55D12-9A5E-4A71-8B36-786E1C45CECE}" srcId="{9BA1AA2C-F269-49CC-B682-714F936F3609}" destId="{5630323B-AA7B-459E-AF03-7109E93DB33A}" srcOrd="4" destOrd="0" parTransId="{83DAFFAB-F2ED-4B56-9057-674276EAFC1F}" sibTransId="{B8A4E061-604A-4D98-9BFE-A0E7B493EA1C}"/>
    <dgm:cxn modelId="{462D769E-9136-4E43-A17E-9531DA1BFD58}" type="presOf" srcId="{69014EF7-F1D8-4384-9142-AB14E40BE908}" destId="{2FE569FF-14D8-483F-84F6-7928FD8AA034}" srcOrd="0" destOrd="0" presId="urn:microsoft.com/office/officeart/2005/8/layout/cycle6"/>
    <dgm:cxn modelId="{10E725FA-6D0C-4621-BEF3-412CD2C14F21}" type="presOf" srcId="{3B4F5C6F-CF15-44D9-9997-53B956923F65}" destId="{F32769E6-F607-4001-A518-9E524EB8B05B}" srcOrd="0" destOrd="0" presId="urn:microsoft.com/office/officeart/2005/8/layout/cycle6"/>
    <dgm:cxn modelId="{3A22E3A0-9164-41E3-9101-F44B689746F2}" type="presOf" srcId="{B8A4E061-604A-4D98-9BFE-A0E7B493EA1C}" destId="{8609CA28-B5A5-4BED-A9C1-468A50E1B79D}" srcOrd="0" destOrd="0" presId="urn:microsoft.com/office/officeart/2005/8/layout/cycle6"/>
    <dgm:cxn modelId="{D74E569B-28CE-418B-8370-34DC82C25999}" type="presOf" srcId="{83820B71-42D6-4E60-9267-E0279442E488}" destId="{D0083D48-4D2D-4A03-ACB5-CB12CCF13ABD}" srcOrd="0" destOrd="0" presId="urn:microsoft.com/office/officeart/2005/8/layout/cycle6"/>
    <dgm:cxn modelId="{3FB30141-F4D3-474B-A2B3-EA1008B4FE87}" type="presParOf" srcId="{6FA9F8FF-C3BB-4F7B-8EA6-D5AFCC10F681}" destId="{D0083D48-4D2D-4A03-ACB5-CB12CCF13ABD}" srcOrd="0" destOrd="0" presId="urn:microsoft.com/office/officeart/2005/8/layout/cycle6"/>
    <dgm:cxn modelId="{09687B96-7095-4B04-B212-CCB539EC7046}" type="presParOf" srcId="{6FA9F8FF-C3BB-4F7B-8EA6-D5AFCC10F681}" destId="{E7509BA9-9E7C-415B-B839-98DA11804AC0}" srcOrd="1" destOrd="0" presId="urn:microsoft.com/office/officeart/2005/8/layout/cycle6"/>
    <dgm:cxn modelId="{A2CCA2E2-25DB-46B4-8F89-7F0CECBE4D52}" type="presParOf" srcId="{6FA9F8FF-C3BB-4F7B-8EA6-D5AFCC10F681}" destId="{47F8265D-E1C0-4241-B995-227D15388854}" srcOrd="2" destOrd="0" presId="urn:microsoft.com/office/officeart/2005/8/layout/cycle6"/>
    <dgm:cxn modelId="{BFADA9B6-1C69-45BC-8009-E4FFDB897D7F}" type="presParOf" srcId="{6FA9F8FF-C3BB-4F7B-8EA6-D5AFCC10F681}" destId="{2FE569FF-14D8-483F-84F6-7928FD8AA034}" srcOrd="3" destOrd="0" presId="urn:microsoft.com/office/officeart/2005/8/layout/cycle6"/>
    <dgm:cxn modelId="{6BCDC9A3-E18B-4520-AB43-1AC474F6108C}" type="presParOf" srcId="{6FA9F8FF-C3BB-4F7B-8EA6-D5AFCC10F681}" destId="{5FF190EC-1F66-46AE-8837-68BD02776991}" srcOrd="4" destOrd="0" presId="urn:microsoft.com/office/officeart/2005/8/layout/cycle6"/>
    <dgm:cxn modelId="{F66044DF-0513-464E-A227-F3B41C69DC9D}" type="presParOf" srcId="{6FA9F8FF-C3BB-4F7B-8EA6-D5AFCC10F681}" destId="{3CCECF5F-E012-4FA4-84FC-5D85497417AC}" srcOrd="5" destOrd="0" presId="urn:microsoft.com/office/officeart/2005/8/layout/cycle6"/>
    <dgm:cxn modelId="{C18A8197-0CC4-4BE9-9202-952770DD66B6}" type="presParOf" srcId="{6FA9F8FF-C3BB-4F7B-8EA6-D5AFCC10F681}" destId="{B68EB296-52B9-42F8-A886-A0E7DDED50E0}" srcOrd="6" destOrd="0" presId="urn:microsoft.com/office/officeart/2005/8/layout/cycle6"/>
    <dgm:cxn modelId="{D091938E-DDF4-4E9F-A76B-74F34B6A6AF2}" type="presParOf" srcId="{6FA9F8FF-C3BB-4F7B-8EA6-D5AFCC10F681}" destId="{C7B90ED7-E76E-44D4-B4F2-DE876C63DBBC}" srcOrd="7" destOrd="0" presId="urn:microsoft.com/office/officeart/2005/8/layout/cycle6"/>
    <dgm:cxn modelId="{504127B1-342F-4237-A5AB-E3D573B5DD87}" type="presParOf" srcId="{6FA9F8FF-C3BB-4F7B-8EA6-D5AFCC10F681}" destId="{4B64C6C0-3230-4823-8B4A-9605BBFCBBA6}" srcOrd="8" destOrd="0" presId="urn:microsoft.com/office/officeart/2005/8/layout/cycle6"/>
    <dgm:cxn modelId="{A551ACDA-47CC-4993-A696-382E77D24F84}" type="presParOf" srcId="{6FA9F8FF-C3BB-4F7B-8EA6-D5AFCC10F681}" destId="{F32769E6-F607-4001-A518-9E524EB8B05B}" srcOrd="9" destOrd="0" presId="urn:microsoft.com/office/officeart/2005/8/layout/cycle6"/>
    <dgm:cxn modelId="{F410C369-CFA2-40AE-8793-A2082CD3BD5A}" type="presParOf" srcId="{6FA9F8FF-C3BB-4F7B-8EA6-D5AFCC10F681}" destId="{CA5C3291-01CD-496B-A93E-AFE0A4BD7DD2}" srcOrd="10" destOrd="0" presId="urn:microsoft.com/office/officeart/2005/8/layout/cycle6"/>
    <dgm:cxn modelId="{C8BC64D9-3CCC-4578-86C9-3EC2F8BAD183}" type="presParOf" srcId="{6FA9F8FF-C3BB-4F7B-8EA6-D5AFCC10F681}" destId="{3E815CDE-C122-4D8A-9131-D369C32E1EBC}" srcOrd="11" destOrd="0" presId="urn:microsoft.com/office/officeart/2005/8/layout/cycle6"/>
    <dgm:cxn modelId="{44091E8F-9281-406A-850C-6383C32D3C9E}" type="presParOf" srcId="{6FA9F8FF-C3BB-4F7B-8EA6-D5AFCC10F681}" destId="{320069BC-22A7-4D41-953A-C0142627C5B9}" srcOrd="12" destOrd="0" presId="urn:microsoft.com/office/officeart/2005/8/layout/cycle6"/>
    <dgm:cxn modelId="{DC1631F2-373C-4B89-9E76-BE8E0B574E3C}" type="presParOf" srcId="{6FA9F8FF-C3BB-4F7B-8EA6-D5AFCC10F681}" destId="{4D6CB39C-10BA-4ED2-8CD9-97E7151EDE4D}" srcOrd="13" destOrd="0" presId="urn:microsoft.com/office/officeart/2005/8/layout/cycle6"/>
    <dgm:cxn modelId="{6753EA6E-8649-4246-AAB5-278079A39040}" type="presParOf" srcId="{6FA9F8FF-C3BB-4F7B-8EA6-D5AFCC10F681}" destId="{8609CA28-B5A5-4BED-A9C1-468A50E1B79D}"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083D48-4D2D-4A03-ACB5-CB12CCF13ABD}">
      <dsp:nvSpPr>
        <dsp:cNvPr id="0" name=""/>
        <dsp:cNvSpPr/>
      </dsp:nvSpPr>
      <dsp:spPr>
        <a:xfrm>
          <a:off x="3657598" y="2308"/>
          <a:ext cx="1829173" cy="1089901"/>
        </a:xfrm>
        <a:prstGeom prst="roundRect">
          <a:avLst/>
        </a:prstGeom>
        <a:solidFill>
          <a:schemeClr val="accent5"/>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International Leadership</a:t>
          </a:r>
          <a:endParaRPr lang="en-US" sz="1900" kern="1200" dirty="0"/>
        </a:p>
      </dsp:txBody>
      <dsp:txXfrm>
        <a:off x="3657598" y="2308"/>
        <a:ext cx="1829173" cy="1089901"/>
      </dsp:txXfrm>
    </dsp:sp>
    <dsp:sp modelId="{47F8265D-E1C0-4241-B995-227D15388854}">
      <dsp:nvSpPr>
        <dsp:cNvPr id="0" name=""/>
        <dsp:cNvSpPr/>
      </dsp:nvSpPr>
      <dsp:spPr>
        <a:xfrm>
          <a:off x="2777529" y="754758"/>
          <a:ext cx="4355587" cy="4355587"/>
        </a:xfrm>
        <a:custGeom>
          <a:avLst/>
          <a:gdLst/>
          <a:ahLst/>
          <a:cxnLst/>
          <a:rect l="0" t="0" r="0" b="0"/>
          <a:pathLst>
            <a:path>
              <a:moveTo>
                <a:pt x="2719471" y="68440"/>
              </a:moveTo>
              <a:arcTo wR="2177793" hR="2177793" stAng="17064135" swAng="1649478"/>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E569FF-14D8-483F-84F6-7928FD8AA034}">
      <dsp:nvSpPr>
        <dsp:cNvPr id="0" name=""/>
        <dsp:cNvSpPr/>
      </dsp:nvSpPr>
      <dsp:spPr>
        <a:xfrm>
          <a:off x="5867398" y="1318497"/>
          <a:ext cx="1676772" cy="1089901"/>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Business Application</a:t>
          </a:r>
          <a:endParaRPr lang="en-US" sz="1900" kern="1200" dirty="0"/>
        </a:p>
      </dsp:txBody>
      <dsp:txXfrm>
        <a:off x="5867398" y="1318497"/>
        <a:ext cx="1676772" cy="1089901"/>
      </dsp:txXfrm>
    </dsp:sp>
    <dsp:sp modelId="{3CCECF5F-E012-4FA4-84FC-5D85497417AC}">
      <dsp:nvSpPr>
        <dsp:cNvPr id="0" name=""/>
        <dsp:cNvSpPr/>
      </dsp:nvSpPr>
      <dsp:spPr>
        <a:xfrm>
          <a:off x="2517938" y="599598"/>
          <a:ext cx="4355587" cy="4355587"/>
        </a:xfrm>
        <a:custGeom>
          <a:avLst/>
          <a:gdLst/>
          <a:ahLst/>
          <a:cxnLst/>
          <a:rect l="0" t="0" r="0" b="0"/>
          <a:pathLst>
            <a:path>
              <a:moveTo>
                <a:pt x="4326715" y="1824350"/>
              </a:moveTo>
              <a:arcTo wR="2177793" hR="2177793" stAng="21039595" swAng="2497068"/>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8EB296-52B9-42F8-A886-A0E7DDED50E0}">
      <dsp:nvSpPr>
        <dsp:cNvPr id="0" name=""/>
        <dsp:cNvSpPr/>
      </dsp:nvSpPr>
      <dsp:spPr>
        <a:xfrm>
          <a:off x="5257806" y="3953685"/>
          <a:ext cx="1676772" cy="1089901"/>
        </a:xfrm>
        <a:prstGeom prst="round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Personal Assessment</a:t>
          </a:r>
          <a:endParaRPr lang="en-US" sz="1900" kern="1200" dirty="0"/>
        </a:p>
      </dsp:txBody>
      <dsp:txXfrm>
        <a:off x="5257806" y="3953685"/>
        <a:ext cx="1676772" cy="1089901"/>
      </dsp:txXfrm>
    </dsp:sp>
    <dsp:sp modelId="{4B64C6C0-3230-4823-8B4A-9605BBFCBBA6}">
      <dsp:nvSpPr>
        <dsp:cNvPr id="0" name=""/>
        <dsp:cNvSpPr/>
      </dsp:nvSpPr>
      <dsp:spPr>
        <a:xfrm>
          <a:off x="2698084" y="695262"/>
          <a:ext cx="4355587" cy="4355587"/>
        </a:xfrm>
        <a:custGeom>
          <a:avLst/>
          <a:gdLst/>
          <a:ahLst/>
          <a:cxnLst/>
          <a:rect l="0" t="0" r="0" b="0"/>
          <a:pathLst>
            <a:path>
              <a:moveTo>
                <a:pt x="2547015" y="4324060"/>
              </a:moveTo>
              <a:arcTo wR="2177793" hR="2177793" stAng="4814337" swAng="2026376"/>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2769E6-F607-4001-A518-9E524EB8B05B}">
      <dsp:nvSpPr>
        <dsp:cNvPr id="0" name=""/>
        <dsp:cNvSpPr/>
      </dsp:nvSpPr>
      <dsp:spPr>
        <a:xfrm>
          <a:off x="2301138" y="3941490"/>
          <a:ext cx="1676772" cy="1089901"/>
        </a:xfrm>
        <a:prstGeom prst="roundRect">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Human Resource Development </a:t>
          </a:r>
          <a:endParaRPr lang="en-US" sz="1900" kern="1200" dirty="0"/>
        </a:p>
      </dsp:txBody>
      <dsp:txXfrm>
        <a:off x="2301138" y="3941490"/>
        <a:ext cx="1676772" cy="1089901"/>
      </dsp:txXfrm>
    </dsp:sp>
    <dsp:sp modelId="{3E815CDE-C122-4D8A-9131-D369C32E1EBC}">
      <dsp:nvSpPr>
        <dsp:cNvPr id="0" name=""/>
        <dsp:cNvSpPr/>
      </dsp:nvSpPr>
      <dsp:spPr>
        <a:xfrm>
          <a:off x="1952478" y="200917"/>
          <a:ext cx="4355587" cy="4355587"/>
        </a:xfrm>
        <a:custGeom>
          <a:avLst/>
          <a:gdLst/>
          <a:ahLst/>
          <a:cxnLst/>
          <a:rect l="0" t="0" r="0" b="0"/>
          <a:pathLst>
            <a:path>
              <a:moveTo>
                <a:pt x="649988" y="3729759"/>
              </a:moveTo>
              <a:arcTo wR="2177793" hR="2177793" stAng="8073032" swAng="2447696"/>
            </a:path>
          </a:pathLst>
        </a:custGeom>
        <a:noFill/>
        <a:ln w="100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0069BC-22A7-4D41-953A-C0142627C5B9}">
      <dsp:nvSpPr>
        <dsp:cNvPr id="0" name=""/>
        <dsp:cNvSpPr/>
      </dsp:nvSpPr>
      <dsp:spPr>
        <a:xfrm>
          <a:off x="1223442" y="1450108"/>
          <a:ext cx="1676772" cy="1089901"/>
        </a:xfrm>
        <a:prstGeom prst="round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6">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Personal Development</a:t>
          </a:r>
          <a:endParaRPr lang="en-US" sz="1900" kern="1200" dirty="0"/>
        </a:p>
      </dsp:txBody>
      <dsp:txXfrm>
        <a:off x="1223442" y="1450108"/>
        <a:ext cx="1676772" cy="1089901"/>
      </dsp:txXfrm>
    </dsp:sp>
    <dsp:sp modelId="{8609CA28-B5A5-4BED-A9C1-468A50E1B79D}">
      <dsp:nvSpPr>
        <dsp:cNvPr id="0" name=""/>
        <dsp:cNvSpPr/>
      </dsp:nvSpPr>
      <dsp:spPr>
        <a:xfrm>
          <a:off x="1811808" y="653798"/>
          <a:ext cx="4355587" cy="4355587"/>
        </a:xfrm>
        <a:custGeom>
          <a:avLst/>
          <a:gdLst/>
          <a:ahLst/>
          <a:cxnLst/>
          <a:rect l="0" t="0" r="0" b="0"/>
          <a:pathLst>
            <a:path>
              <a:moveTo>
                <a:pt x="504171" y="784318"/>
              </a:moveTo>
              <a:arcTo wR="2177793" hR="2177793" stAng="13186867" swAng="2462437"/>
            </a:path>
          </a:pathLst>
        </a:custGeom>
        <a:noFill/>
        <a:ln w="100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BDFED7-1B3A-40C8-B11C-97092F920B4A}" type="datetimeFigureOut">
              <a:rPr lang="en-US" smtClean="0"/>
              <a:pPr/>
              <a:t>3/8/2012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A10CF-C076-42D5-AC17-B8DC9C5F7207}" type="slidenum">
              <a:rPr lang="en-US" smtClean="0"/>
              <a:pPr/>
              <a:t>‹#›</a:t>
            </a:fld>
            <a:endParaRPr lang="en-US"/>
          </a:p>
        </p:txBody>
      </p:sp>
    </p:spTree>
    <p:extLst>
      <p:ext uri="{BB962C8B-B14F-4D97-AF65-F5344CB8AC3E}">
        <p14:creationId xmlns="" xmlns:p14="http://schemas.microsoft.com/office/powerpoint/2010/main" val="2104054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D46A2-E8FC-4D27-9BD9-571F962F2473}" type="datetimeFigureOut">
              <a:rPr lang="en-US" smtClean="0"/>
              <a:pPr/>
              <a:t>3/8/2012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EFDFF-E817-4107-8658-E5041CA47A9C}" type="slidenum">
              <a:rPr lang="en-US" smtClean="0"/>
              <a:pPr/>
              <a:t>‹#›</a:t>
            </a:fld>
            <a:endParaRPr lang="en-US"/>
          </a:p>
        </p:txBody>
      </p:sp>
    </p:spTree>
    <p:extLst>
      <p:ext uri="{BB962C8B-B14F-4D97-AF65-F5344CB8AC3E}">
        <p14:creationId xmlns="" xmlns:p14="http://schemas.microsoft.com/office/powerpoint/2010/main" val="145849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 </a:t>
            </a:r>
            <a:r>
              <a:rPr lang="en-US" b="0" dirty="0" smtClean="0"/>
              <a:t>Welcome</a:t>
            </a:r>
            <a:r>
              <a:rPr lang="en-US" b="0" baseline="0" dirty="0" smtClean="0"/>
              <a:t> to the Expatriate Development Series on Latin America</a:t>
            </a:r>
            <a:r>
              <a:rPr lang="en-US" b="0" baseline="0" dirty="0" smtClean="0"/>
              <a:t>. This module examines the standards portion of international leadership.</a:t>
            </a:r>
            <a:endParaRPr lang="en-US" b="1" dirty="0"/>
          </a:p>
        </p:txBody>
      </p:sp>
      <p:sp>
        <p:nvSpPr>
          <p:cNvPr id="4" name="Slide Number Placeholder 3"/>
          <p:cNvSpPr>
            <a:spLocks noGrp="1"/>
          </p:cNvSpPr>
          <p:nvPr>
            <p:ph type="sldNum" sz="quarter" idx="10"/>
          </p:nvPr>
        </p:nvSpPr>
        <p:spPr/>
        <p:txBody>
          <a:bodyPr/>
          <a:lstStyle/>
          <a:p>
            <a:fld id="{D1E8000A-C2A4-4128-B091-D55B8198CDAB}"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600" dirty="0" smtClean="0"/>
              <a:t>Goal setting must be heard and understood. </a:t>
            </a:r>
            <a:r>
              <a:rPr lang="en-US" sz="2600" dirty="0" smtClean="0"/>
              <a:t>Associates</a:t>
            </a:r>
            <a:r>
              <a:rPr lang="en-US" sz="2600" baseline="0" dirty="0" smtClean="0"/>
              <a:t> </a:t>
            </a:r>
            <a:r>
              <a:rPr lang="en-US" sz="2600" baseline="0" dirty="0" smtClean="0"/>
              <a:t>may hear the goal, and then disregard it. This is because goals are more often thought of a suggestions or guidelines which are acknowledged but not necessarily required to be acted on. When discussing goals, it is often necessary to discuss the goal along with plans for how to achieve the goal. </a:t>
            </a:r>
            <a:r>
              <a:rPr lang="en-US" sz="2600" baseline="0" dirty="0" smtClean="0"/>
              <a:t>Setting an appointment with </a:t>
            </a:r>
            <a:r>
              <a:rPr lang="en-US" sz="2600" baseline="0" dirty="0" smtClean="0"/>
              <a:t>the employee </a:t>
            </a:r>
            <a:r>
              <a:rPr lang="en-US" sz="2600" baseline="0" dirty="0" smtClean="0"/>
              <a:t>for the express purpose to provide you </a:t>
            </a:r>
            <a:r>
              <a:rPr lang="en-US" sz="2600" baseline="0" dirty="0" smtClean="0"/>
              <a:t>with a detailed plan to </a:t>
            </a:r>
            <a:r>
              <a:rPr lang="en-US" sz="2600" baseline="0" dirty="0" smtClean="0"/>
              <a:t>on how to achieve </a:t>
            </a:r>
            <a:r>
              <a:rPr lang="en-US" sz="2600" baseline="0" dirty="0" smtClean="0"/>
              <a:t>the </a:t>
            </a:r>
            <a:r>
              <a:rPr lang="en-US" sz="2600" baseline="0" dirty="0" smtClean="0"/>
              <a:t>goal, </a:t>
            </a:r>
            <a:r>
              <a:rPr lang="en-US" sz="2600" baseline="0" dirty="0" smtClean="0"/>
              <a:t>along with a date to have </a:t>
            </a:r>
            <a:r>
              <a:rPr lang="en-US" sz="2600" baseline="0" dirty="0" smtClean="0"/>
              <a:t>the </a:t>
            </a:r>
            <a:r>
              <a:rPr lang="en-US" sz="2600" baseline="0" dirty="0" smtClean="0"/>
              <a:t>plan </a:t>
            </a:r>
            <a:r>
              <a:rPr lang="en-US" sz="2600" baseline="0" dirty="0" smtClean="0"/>
              <a:t>implemented can </a:t>
            </a:r>
            <a:r>
              <a:rPr lang="en-US" sz="2600" baseline="0" dirty="0" smtClean="0"/>
              <a:t>be helpful. </a:t>
            </a:r>
            <a:endParaRPr lang="en-US" sz="2600" dirty="0" smtClean="0"/>
          </a:p>
          <a:p>
            <a:endParaRPr lang="en-US" sz="2600" dirty="0" smtClean="0"/>
          </a:p>
          <a:p>
            <a:r>
              <a:rPr lang="en-US" sz="2600" dirty="0" smtClean="0"/>
              <a:t>Expatriates should expect that they will need to assist employees with goals, especially if the goals requires</a:t>
            </a:r>
            <a:r>
              <a:rPr lang="en-US" sz="2600" baseline="0" dirty="0" smtClean="0"/>
              <a:t> tight timelines for completion. Success with goal attainment should be swiftly and loudly acknowledged. This type of celebration can result in more willingness to comply with and complete goals on time in the future.</a:t>
            </a:r>
            <a:endParaRPr lang="en-US" sz="2400" dirty="0" smtClean="0"/>
          </a:p>
        </p:txBody>
      </p:sp>
      <p:sp>
        <p:nvSpPr>
          <p:cNvPr id="4" name="Slide Number Placeholder 3"/>
          <p:cNvSpPr>
            <a:spLocks noGrp="1"/>
          </p:cNvSpPr>
          <p:nvPr>
            <p:ph type="sldNum" sz="quarter" idx="10"/>
          </p:nvPr>
        </p:nvSpPr>
        <p:spPr/>
        <p:txBody>
          <a:bodyPr/>
          <a:lstStyle/>
          <a:p>
            <a:fld id="{695EFDFF-E817-4107-8658-E5041CA47A9C}" type="slidenum">
              <a:rPr lang="en-US" smtClean="0"/>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the U.S. the expectation is that employees will accomplish assignments according to goals and timelines. However, this is not the norm in Latin America. Therefore timely accomplishments need</a:t>
            </a:r>
            <a:r>
              <a:rPr lang="en-US" baseline="0" dirty="0" smtClean="0"/>
              <a:t> to be met with recognition and celebration. Rewards can be celebrations or memo’s but are often met with bonuses. Before setting goals, it may be beneficial to </a:t>
            </a:r>
            <a:r>
              <a:rPr lang="en-US" baseline="0" dirty="0" smtClean="0"/>
              <a:t>discuss bonus </a:t>
            </a:r>
            <a:r>
              <a:rPr lang="en-US" baseline="0" dirty="0" smtClean="0"/>
              <a:t>parameters in order to be able to support the achievement.</a:t>
            </a:r>
          </a:p>
          <a:p>
            <a:endParaRPr lang="en-US" baseline="0" dirty="0" smtClean="0"/>
          </a:p>
          <a:p>
            <a:r>
              <a:rPr lang="en-US" baseline="0" dirty="0" smtClean="0"/>
              <a:t>In rare circumstances where achievement is mission critical, an expatriate can solicit a superior for the ability to grant a title of position.  This is not likely to include the performance of another executive. The expatriates superior would most likely </a:t>
            </a:r>
            <a:r>
              <a:rPr lang="en-US" baseline="0" dirty="0" smtClean="0"/>
              <a:t>pursue an executive move independent </a:t>
            </a:r>
            <a:r>
              <a:rPr lang="en-US" baseline="0" dirty="0" smtClean="0"/>
              <a:t>of the expat.</a:t>
            </a:r>
          </a:p>
          <a:p>
            <a:endParaRPr lang="en-US" sz="2400" baseline="0" dirty="0" smtClean="0"/>
          </a:p>
          <a:p>
            <a:r>
              <a:rPr lang="en-US" sz="2400" baseline="0" dirty="0" smtClean="0"/>
              <a:t>This type of r</a:t>
            </a:r>
            <a:r>
              <a:rPr lang="en-US" sz="2400" dirty="0" smtClean="0"/>
              <a:t>ecognition is not often given beyond a direct report, however it</a:t>
            </a:r>
            <a:r>
              <a:rPr lang="en-US" sz="2400" baseline="0" dirty="0" smtClean="0"/>
              <a:t> is always a good idea for an expatriate to inquire if a superior would like to proffer the achievement reward. If the expatriate is a female it is not the norm that she would reward or recognize a males accomplishment. This holds true even if the organization chart would indicate that the female expat should be rewarding the employee.</a:t>
            </a:r>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600" dirty="0" smtClean="0"/>
              <a:t>Latin </a:t>
            </a:r>
            <a:r>
              <a:rPr lang="en-US" sz="2600" dirty="0" smtClean="0"/>
              <a:t>American </a:t>
            </a:r>
            <a:r>
              <a:rPr lang="en-US" sz="2600" dirty="0" smtClean="0"/>
              <a:t>hierarchical society, dictates that subordinates maintain the appropriate</a:t>
            </a:r>
            <a:r>
              <a:rPr lang="en-US" sz="2600" baseline="0" dirty="0" smtClean="0"/>
              <a:t> social space with superiors. In the office environment it is also important to follow the chain of command regardless of the delay or problems which it may engender. The chain of command also includes those who have no authority to assist with the project. But, they must still be included. </a:t>
            </a:r>
            <a:endParaRPr lang="en-US" sz="2600" dirty="0" smtClean="0"/>
          </a:p>
          <a:p>
            <a:pPr lvl="1"/>
            <a:endParaRPr lang="en-US" sz="2200" dirty="0" smtClean="0"/>
          </a:p>
        </p:txBody>
      </p:sp>
      <p:sp>
        <p:nvSpPr>
          <p:cNvPr id="4" name="Slide Number Placeholder 3"/>
          <p:cNvSpPr>
            <a:spLocks noGrp="1"/>
          </p:cNvSpPr>
          <p:nvPr>
            <p:ph type="sldNum" sz="quarter" idx="10"/>
          </p:nvPr>
        </p:nvSpPr>
        <p:spPr/>
        <p:txBody>
          <a:bodyPr/>
          <a:lstStyle/>
          <a:p>
            <a:fld id="{695EFDFF-E817-4107-8658-E5041CA47A9C}" type="slidenum">
              <a:rPr lang="en-US" smtClean="0"/>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Age is respected across Latin America.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Experience </a:t>
            </a:r>
            <a:r>
              <a:rPr lang="en-US" sz="1200" dirty="0" smtClean="0"/>
              <a:t>is highly</a:t>
            </a:r>
            <a:r>
              <a:rPr lang="en-US" sz="1200" baseline="0" dirty="0" smtClean="0"/>
              <a:t> regarded especially in senior levels of management. </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However</a:t>
            </a:r>
            <a:r>
              <a:rPr lang="en-US" sz="1200" baseline="0" dirty="0" smtClean="0"/>
              <a:t>, for the majority of people in Latin America, the age which is respected and expected is youth.  A youthful appearance especially for middle age managers is a sign of wealth and status. So it should not comes as a surprise that discrimination across various social dimensions in not uncommon and in certain cases is acceptable.</a:t>
            </a:r>
            <a:endParaRPr lang="en-US" dirty="0" smtClean="0"/>
          </a:p>
          <a:p>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Due to the hierarchical preference of the Latin</a:t>
            </a:r>
            <a:r>
              <a:rPr lang="en-US" baseline="0" dirty="0" smtClean="0"/>
              <a:t> American culture, formality is </a:t>
            </a:r>
            <a:r>
              <a:rPr lang="en-US" baseline="0" dirty="0" smtClean="0"/>
              <a:t>expected. </a:t>
            </a:r>
          </a:p>
          <a:p>
            <a:endParaRPr lang="en-US" baseline="0" dirty="0" smtClean="0"/>
          </a:p>
          <a:p>
            <a:r>
              <a:rPr lang="en-US" baseline="0" dirty="0" smtClean="0"/>
              <a:t>All </a:t>
            </a:r>
            <a:r>
              <a:rPr lang="en-US" baseline="0" dirty="0" smtClean="0"/>
              <a:t>manner of respect, courtesy and deference is expected to be demonstrated in both social and business settings. The expectation that formal manners be adhered to is often a point of contention with American expatriates. Every effort should be made to respect these customs. </a:t>
            </a:r>
          </a:p>
          <a:p>
            <a:endParaRPr lang="en-US" baseline="0" dirty="0" smtClean="0"/>
          </a:p>
          <a:p>
            <a:r>
              <a:rPr lang="en-US" baseline="0" dirty="0" smtClean="0"/>
              <a:t>However, contrary to </a:t>
            </a:r>
            <a:r>
              <a:rPr lang="en-US" baseline="0" dirty="0" smtClean="0"/>
              <a:t>American custom, </a:t>
            </a:r>
            <a:r>
              <a:rPr lang="en-US" baseline="0" dirty="0" smtClean="0"/>
              <a:t>punctuality is not considered a courtesy. Therefore expatriates will need to relax this domestic custom and defer to the less structured time environment of Latin America.</a:t>
            </a:r>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Greetings are very important. </a:t>
            </a:r>
            <a:endParaRPr lang="en-US" dirty="0" smtClean="0"/>
          </a:p>
          <a:p>
            <a:endParaRPr lang="en-US" dirty="0" smtClean="0"/>
          </a:p>
          <a:p>
            <a:r>
              <a:rPr lang="en-US" dirty="0" smtClean="0"/>
              <a:t>Men </a:t>
            </a:r>
            <a:r>
              <a:rPr lang="en-US" dirty="0" smtClean="0"/>
              <a:t>upon an initial meeting will shake hands with both men and women,</a:t>
            </a:r>
            <a:r>
              <a:rPr lang="en-US" baseline="0" dirty="0" smtClean="0"/>
              <a:t> in both social and business settings. However, over time and as relationships develop more intimate connections are made. </a:t>
            </a:r>
            <a:endParaRPr lang="en-US" baseline="0" dirty="0" smtClean="0"/>
          </a:p>
          <a:p>
            <a:endParaRPr lang="en-US" baseline="0" dirty="0" smtClean="0"/>
          </a:p>
          <a:p>
            <a:r>
              <a:rPr lang="en-US" baseline="0" dirty="0" smtClean="0"/>
              <a:t>Often </a:t>
            </a:r>
            <a:r>
              <a:rPr lang="en-US" baseline="0" dirty="0" smtClean="0"/>
              <a:t>greetings among peers will share hugs and often kisses on one or both cheeks. This will transpire for both men and women. It is important to remember that this tradition will begin after the first meeting. It is not expected or appreciated for first acquaintances to engage in this more developed form of welcome.</a:t>
            </a:r>
          </a:p>
        </p:txBody>
      </p:sp>
      <p:sp>
        <p:nvSpPr>
          <p:cNvPr id="4" name="Slide Number Placeholder 3"/>
          <p:cNvSpPr>
            <a:spLocks noGrp="1"/>
          </p:cNvSpPr>
          <p:nvPr>
            <p:ph type="sldNum" sz="quarter" idx="10"/>
          </p:nvPr>
        </p:nvSpPr>
        <p:spPr/>
        <p:txBody>
          <a:bodyPr/>
          <a:lstStyle/>
          <a:p>
            <a:fld id="{695EFDFF-E817-4107-8658-E5041CA47A9C}" type="slidenum">
              <a:rPr lang="en-US" smtClean="0"/>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Traditionally, in Latin America first time business encounters (which are planned) resulted in an expectation that the person requesting the meeting would arrive with a gift. While a charming tradition, it is no longer expected.</a:t>
            </a:r>
            <a:r>
              <a:rPr lang="en-US" baseline="0" dirty="0" smtClean="0"/>
              <a:t> This is not to say that should you arrive bearing a gift that it would be unappreciated. </a:t>
            </a:r>
            <a:endParaRPr lang="en-US" baseline="0" dirty="0" smtClean="0"/>
          </a:p>
          <a:p>
            <a:endParaRPr lang="en-US" baseline="0" dirty="0" smtClean="0"/>
          </a:p>
          <a:p>
            <a:r>
              <a:rPr lang="en-US" baseline="0" dirty="0" smtClean="0"/>
              <a:t>However</a:t>
            </a:r>
            <a:r>
              <a:rPr lang="en-US" baseline="0" dirty="0" smtClean="0"/>
              <a:t>, as a cautionary note, knives are never to be given as a gift as it signifies a severing of the relationship.</a:t>
            </a:r>
          </a:p>
          <a:p>
            <a:endParaRPr lang="en-US" baseline="0" dirty="0" smtClean="0"/>
          </a:p>
          <a:p>
            <a:r>
              <a:rPr lang="en-US" baseline="0" dirty="0" smtClean="0"/>
              <a:t>First time </a:t>
            </a:r>
            <a:r>
              <a:rPr lang="en-US" baseline="0" dirty="0" smtClean="0"/>
              <a:t>encounters </a:t>
            </a:r>
            <a:r>
              <a:rPr lang="en-US" baseline="0" dirty="0" smtClean="0"/>
              <a:t>in an individuals home however, continues </a:t>
            </a:r>
            <a:r>
              <a:rPr lang="en-US" baseline="0" dirty="0" smtClean="0"/>
              <a:t>with the gift bearing tradition. </a:t>
            </a:r>
            <a:r>
              <a:rPr lang="en-US" baseline="0" dirty="0" smtClean="0"/>
              <a:t>Flowers are the most common gift followed by candy. The gift should be acceptable to all members of a home, so rarely are gifts of alcohol offered if </a:t>
            </a:r>
            <a:r>
              <a:rPr lang="en-US" baseline="0" dirty="0" smtClean="0"/>
              <a:t>the </a:t>
            </a:r>
            <a:r>
              <a:rPr lang="en-US" baseline="0" dirty="0" smtClean="0"/>
              <a:t>host has young children. </a:t>
            </a:r>
            <a:endParaRPr lang="en-US" baseline="0" dirty="0" smtClean="0"/>
          </a:p>
          <a:p>
            <a:endParaRPr lang="en-US" baseline="0" dirty="0" smtClean="0"/>
          </a:p>
          <a:p>
            <a:r>
              <a:rPr lang="en-US" baseline="0" dirty="0" smtClean="0"/>
              <a:t>Additionally</a:t>
            </a:r>
            <a:r>
              <a:rPr lang="en-US" baseline="0" dirty="0" smtClean="0"/>
              <a:t>, white flowers should not be offered as they represent death and are symbolically used in funeral ceremonies.</a:t>
            </a:r>
          </a:p>
          <a:p>
            <a:endParaRPr lang="en-US" baseline="0" dirty="0" smtClean="0"/>
          </a:p>
          <a:p>
            <a:r>
              <a:rPr lang="en-US" sz="2600" dirty="0" smtClean="0"/>
              <a:t>Other variations which can occur with regard to gift giving, include:</a:t>
            </a:r>
          </a:p>
          <a:p>
            <a:r>
              <a:rPr lang="en-US" sz="2600" dirty="0" smtClean="0"/>
              <a:t>In</a:t>
            </a:r>
            <a:r>
              <a:rPr lang="en-US" sz="2600" baseline="0" dirty="0" smtClean="0"/>
              <a:t> </a:t>
            </a:r>
            <a:r>
              <a:rPr lang="en-US" sz="2400" dirty="0" smtClean="0"/>
              <a:t>Mexico,</a:t>
            </a:r>
            <a:r>
              <a:rPr lang="en-US" sz="2400" baseline="0" dirty="0" smtClean="0"/>
              <a:t> it is </a:t>
            </a:r>
            <a:r>
              <a:rPr lang="en-US" sz="2400" dirty="0" smtClean="0"/>
              <a:t>never seen as appropriate to give silver, as it has</a:t>
            </a:r>
            <a:r>
              <a:rPr lang="en-US" sz="2400" baseline="0" dirty="0" smtClean="0"/>
              <a:t> a c</a:t>
            </a:r>
            <a:r>
              <a:rPr lang="en-US" sz="2400" dirty="0" smtClean="0"/>
              <a:t>heap </a:t>
            </a:r>
            <a:r>
              <a:rPr lang="en-US" sz="2400" dirty="0" smtClean="0"/>
              <a:t>connotation</a:t>
            </a:r>
          </a:p>
          <a:p>
            <a:endParaRPr lang="en-US" sz="2400" dirty="0" smtClean="0"/>
          </a:p>
          <a:p>
            <a:r>
              <a:rPr lang="en-US" sz="2400" dirty="0" smtClean="0"/>
              <a:t>In</a:t>
            </a:r>
            <a:r>
              <a:rPr lang="en-US" sz="2400" baseline="0" dirty="0" smtClean="0"/>
              <a:t> </a:t>
            </a:r>
            <a:r>
              <a:rPr lang="en-US" sz="2400" dirty="0" smtClean="0"/>
              <a:t>Venezuela, gifts given with every home visit and those</a:t>
            </a:r>
            <a:r>
              <a:rPr lang="en-US" sz="2400" baseline="0" dirty="0" smtClean="0"/>
              <a:t> gifts often specifically target the hosts </a:t>
            </a:r>
            <a:r>
              <a:rPr lang="en-US" sz="2400" baseline="0" dirty="0" smtClean="0"/>
              <a:t>children.</a:t>
            </a:r>
          </a:p>
          <a:p>
            <a:endParaRPr lang="en-US" sz="2400" baseline="0" dirty="0" smtClean="0"/>
          </a:p>
          <a:p>
            <a:r>
              <a:rPr lang="en-US" sz="2400" baseline="0" dirty="0" smtClean="0"/>
              <a:t>Across Latin America, in keeping with formal tradition, handwritten thank you notes for gifts are expected. These notes are expected regardless of the size of the gift which was given. </a:t>
            </a:r>
            <a:r>
              <a:rPr lang="en-US" sz="2400" dirty="0" smtClean="0"/>
              <a:t>Failure to provide a thank you note is an affront to the gift giver, and is highly detrimental</a:t>
            </a:r>
            <a:r>
              <a:rPr lang="en-US" sz="2400" baseline="0" dirty="0" smtClean="0"/>
              <a:t>. </a:t>
            </a:r>
            <a:r>
              <a:rPr lang="en-US" sz="2400" baseline="0" dirty="0" smtClean="0"/>
              <a:t>While </a:t>
            </a:r>
            <a:r>
              <a:rPr lang="en-US" sz="2400" baseline="0" dirty="0" smtClean="0"/>
              <a:t>it may be acceptable to thank someone using email in the U.S., it is not in Latin America.</a:t>
            </a:r>
            <a:endParaRPr lang="en-US" baseline="0" dirty="0" smtClean="0"/>
          </a:p>
        </p:txBody>
      </p:sp>
      <p:sp>
        <p:nvSpPr>
          <p:cNvPr id="4" name="Slide Number Placeholder 3"/>
          <p:cNvSpPr>
            <a:spLocks noGrp="1"/>
          </p:cNvSpPr>
          <p:nvPr>
            <p:ph type="sldNum" sz="quarter" idx="10"/>
          </p:nvPr>
        </p:nvSpPr>
        <p:spPr/>
        <p:txBody>
          <a:bodyPr/>
          <a:lstStyle/>
          <a:p>
            <a:fld id="{695EFDFF-E817-4107-8658-E5041CA47A9C}" type="slidenum">
              <a:rPr lang="en-US" smtClean="0"/>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600" dirty="0" smtClean="0"/>
              <a:t>Punctuality while not often practiced by Latin Americans, however, it is something which from a business practice is expected of expatriates. Punctuality</a:t>
            </a:r>
            <a:r>
              <a:rPr lang="en-US" sz="2600" baseline="0" dirty="0" smtClean="0"/>
              <a:t> is almost universally not anticipated for social occasions.</a:t>
            </a:r>
          </a:p>
          <a:p>
            <a:endParaRPr lang="en-US" sz="2600" baseline="0" dirty="0" smtClean="0"/>
          </a:p>
          <a:p>
            <a:r>
              <a:rPr lang="en-US" sz="2600" baseline="0" dirty="0" smtClean="0"/>
              <a:t>In </a:t>
            </a:r>
            <a:r>
              <a:rPr lang="en-US" sz="2400" dirty="0" smtClean="0"/>
              <a:t>Costa Rica: punctuality is</a:t>
            </a:r>
            <a:r>
              <a:rPr lang="en-US" sz="2400" baseline="0" dirty="0" smtClean="0"/>
              <a:t> </a:t>
            </a:r>
            <a:r>
              <a:rPr lang="en-US" sz="2400" dirty="0" smtClean="0"/>
              <a:t>prized in both business and social setting for all participants, regardless of where</a:t>
            </a:r>
            <a:r>
              <a:rPr lang="en-US" sz="2400" baseline="0" dirty="0" smtClean="0"/>
              <a:t> they come from and whether they are a host or guest.</a:t>
            </a:r>
            <a:endParaRPr lang="en-US" sz="2400" dirty="0" smtClean="0"/>
          </a:p>
        </p:txBody>
      </p:sp>
      <p:sp>
        <p:nvSpPr>
          <p:cNvPr id="4" name="Slide Number Placeholder 3"/>
          <p:cNvSpPr>
            <a:spLocks noGrp="1"/>
          </p:cNvSpPr>
          <p:nvPr>
            <p:ph type="sldNum" sz="quarter" idx="10"/>
          </p:nvPr>
        </p:nvSpPr>
        <p:spPr/>
        <p:txBody>
          <a:bodyPr/>
          <a:lstStyle/>
          <a:p>
            <a:fld id="{695EFDFF-E817-4107-8658-E5041CA47A9C}" type="slidenum">
              <a:rPr lang="en-US" smtClean="0"/>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600" dirty="0" smtClean="0"/>
              <a:t>In keeping with the authority</a:t>
            </a:r>
            <a:r>
              <a:rPr lang="en-US" sz="2600" baseline="0" dirty="0" smtClean="0"/>
              <a:t> expected of leaders, s</a:t>
            </a:r>
            <a:r>
              <a:rPr lang="en-US" sz="2600" dirty="0" smtClean="0"/>
              <a:t>trong personalities and confidence are valued across Latin</a:t>
            </a:r>
            <a:r>
              <a:rPr lang="en-US" sz="2600" baseline="0" dirty="0" smtClean="0"/>
              <a:t> America. This is not to be confused with arrogance which seen as highly negative. Humility is also seen as a positive attribute of a confident person in Latin America.</a:t>
            </a:r>
            <a:endParaRPr lang="en-US" sz="2600" dirty="0" smtClean="0"/>
          </a:p>
          <a:p>
            <a:endParaRPr lang="en-US" sz="2600" dirty="0" smtClean="0"/>
          </a:p>
          <a:p>
            <a:r>
              <a:rPr lang="en-US" sz="2600" dirty="0" smtClean="0"/>
              <a:t>Personal </a:t>
            </a:r>
            <a:r>
              <a:rPr lang="en-US" sz="2600" dirty="0" smtClean="0"/>
              <a:t>contacts developed through networking are </a:t>
            </a:r>
            <a:r>
              <a:rPr lang="en-US" sz="2600" dirty="0" smtClean="0"/>
              <a:t>important to maintain. Personal </a:t>
            </a:r>
            <a:r>
              <a:rPr lang="en-US" sz="2600" dirty="0" smtClean="0"/>
              <a:t>networks are </a:t>
            </a:r>
            <a:r>
              <a:rPr lang="en-US" sz="2600" dirty="0" smtClean="0"/>
              <a:t>one of the best ways to mitigate the negative impact of discriminatory biases found in</a:t>
            </a:r>
            <a:r>
              <a:rPr lang="en-US" sz="2600" baseline="0" dirty="0" smtClean="0"/>
              <a:t> Latin America toward appearance, social status, and age.</a:t>
            </a:r>
          </a:p>
          <a:p>
            <a:endParaRPr lang="en-US" sz="2600" baseline="0" dirty="0" smtClean="0"/>
          </a:p>
          <a:p>
            <a:r>
              <a:rPr lang="en-US" sz="2600" baseline="0" dirty="0" smtClean="0"/>
              <a:t>Personal contact is also an </a:t>
            </a:r>
            <a:r>
              <a:rPr lang="en-US" sz="2600" baseline="0" dirty="0" smtClean="0"/>
              <a:t>expectation </a:t>
            </a:r>
            <a:r>
              <a:rPr lang="en-US" sz="2600" baseline="0" dirty="0" smtClean="0"/>
              <a:t>in Latin America. Employees expect communication to be </a:t>
            </a:r>
            <a:r>
              <a:rPr lang="en-US" sz="2600" baseline="0" dirty="0" smtClean="0"/>
              <a:t>face to </a:t>
            </a:r>
            <a:r>
              <a:rPr lang="en-US" sz="2600" baseline="0" dirty="0" smtClean="0"/>
              <a:t>face with their superiors</a:t>
            </a:r>
            <a:r>
              <a:rPr lang="en-US" sz="2600" baseline="0" dirty="0" smtClean="0"/>
              <a:t>. </a:t>
            </a:r>
            <a:endParaRPr lang="en-US" sz="2600" baseline="0" dirty="0" smtClean="0"/>
          </a:p>
          <a:p>
            <a:endParaRPr lang="en-US" sz="2600" baseline="0" dirty="0" smtClean="0"/>
          </a:p>
          <a:p>
            <a:r>
              <a:rPr lang="en-US" sz="2600" baseline="0" dirty="0" smtClean="0"/>
              <a:t>Contrary </a:t>
            </a:r>
            <a:r>
              <a:rPr lang="en-US" sz="2600" baseline="0" dirty="0" smtClean="0"/>
              <a:t>to the U.S. this contact should be personal and not electronic. </a:t>
            </a:r>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2600" dirty="0" smtClean="0"/>
              <a:t>Strong paternalistic viewpoint is commonly shared among the countries of Latin America.</a:t>
            </a:r>
            <a:r>
              <a:rPr lang="en-US" sz="2600" baseline="0" dirty="0" smtClean="0"/>
              <a:t> The U.S. practice of rugged individualism is not shared in Latin America. Generally, elders, superiors and people of influence are seen as important to involve in the decision process.</a:t>
            </a:r>
            <a:endParaRPr lang="en-US" sz="2600" dirty="0" smtClean="0"/>
          </a:p>
          <a:p>
            <a:endParaRPr lang="en-US" sz="2600" dirty="0" smtClean="0"/>
          </a:p>
          <a:p>
            <a:r>
              <a:rPr lang="en-US" sz="2600" dirty="0" smtClean="0"/>
              <a:t>Women unfortunately need to expect a paternalistic bias in dealings</a:t>
            </a:r>
            <a:r>
              <a:rPr lang="en-US" sz="2600" baseline="0" dirty="0" smtClean="0"/>
              <a:t> both social and professional in Latin America. Women, however unfortunate rarely receive the same respect as men. </a:t>
            </a:r>
            <a:endParaRPr lang="en-US" sz="2600" baseline="0" dirty="0" smtClean="0"/>
          </a:p>
          <a:p>
            <a:endParaRPr lang="en-US" sz="2600" baseline="0" dirty="0" smtClean="0"/>
          </a:p>
          <a:p>
            <a:r>
              <a:rPr lang="en-US" sz="2600" baseline="0" dirty="0" smtClean="0"/>
              <a:t>Women </a:t>
            </a:r>
            <a:r>
              <a:rPr lang="en-US" sz="2600" baseline="0" dirty="0" smtClean="0"/>
              <a:t>are expected to have a male “protector” to attend meetings with them and are not to attend first time social engagements without an escort. This may signal that she unwanted intentions on her behalf toward the others in the social setting.</a:t>
            </a:r>
            <a:endParaRPr lang="en-US" sz="2600" dirty="0" smtClean="0"/>
          </a:p>
          <a:p>
            <a:endParaRPr lang="en-US" sz="2600" dirty="0" smtClean="0"/>
          </a:p>
          <a:p>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 </a:t>
            </a:r>
            <a:r>
              <a:rPr lang="en-US" dirty="0" smtClean="0"/>
              <a:t>The</a:t>
            </a:r>
            <a:r>
              <a:rPr lang="en-US" baseline="0" dirty="0" smtClean="0"/>
              <a:t> Expatriate Development Series on Latin America is comprised of five modules:</a:t>
            </a:r>
          </a:p>
          <a:p>
            <a:r>
              <a:rPr lang="en-US" baseline="0" dirty="0" smtClean="0"/>
              <a:t>For this section we will review </a:t>
            </a:r>
            <a:r>
              <a:rPr lang="en-US" b="1" baseline="0" dirty="0" smtClean="0"/>
              <a:t>International leadership</a:t>
            </a:r>
            <a:r>
              <a:rPr lang="en-US" baseline="0" dirty="0" smtClean="0"/>
              <a:t>, with a particular focus on standards.</a:t>
            </a:r>
            <a:endParaRPr lang="en-US" baseline="0" dirty="0" smtClean="0"/>
          </a:p>
        </p:txBody>
      </p:sp>
      <p:sp>
        <p:nvSpPr>
          <p:cNvPr id="4" name="Slide Number Placeholder 3"/>
          <p:cNvSpPr>
            <a:spLocks noGrp="1"/>
          </p:cNvSpPr>
          <p:nvPr>
            <p:ph type="sldNum" sz="quarter" idx="10"/>
          </p:nvPr>
        </p:nvSpPr>
        <p:spPr/>
        <p:txBody>
          <a:bodyPr/>
          <a:lstStyle/>
          <a:p>
            <a:fld id="{D1E8000A-C2A4-4128-B091-D55B8198CDAB}" type="slidenum">
              <a:rPr lang="en-US" smtClean="0"/>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 </a:t>
            </a:r>
            <a:r>
              <a:rPr lang="en-US" b="0" dirty="0" smtClean="0"/>
              <a:t>This concludes the first</a:t>
            </a:r>
            <a:r>
              <a:rPr lang="en-US" b="0" baseline="0" dirty="0" smtClean="0"/>
              <a:t> section on international leadership in Latin America, standards. The second section, motivation and workplace </a:t>
            </a:r>
            <a:r>
              <a:rPr lang="en-US" b="0" baseline="0" smtClean="0"/>
              <a:t>behavior completes international leadership in Latin America.</a:t>
            </a:r>
            <a:endParaRPr lang="en-US" b="1" dirty="0"/>
          </a:p>
        </p:txBody>
      </p:sp>
      <p:sp>
        <p:nvSpPr>
          <p:cNvPr id="4" name="Slide Number Placeholder 3"/>
          <p:cNvSpPr>
            <a:spLocks noGrp="1"/>
          </p:cNvSpPr>
          <p:nvPr>
            <p:ph type="sldNum" sz="quarter" idx="10"/>
          </p:nvPr>
        </p:nvSpPr>
        <p:spPr/>
        <p:txBody>
          <a:bodyPr/>
          <a:lstStyle/>
          <a:p>
            <a:fld id="{D1E8000A-C2A4-4128-B091-D55B8198CDAB}"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International leadership is divided into two modules,</a:t>
            </a:r>
            <a:r>
              <a:rPr lang="en-US" baseline="0" dirty="0" smtClean="0"/>
              <a:t> which can be seen here. This module will examine the various aspects of international leadership which are associated with standards.</a:t>
            </a:r>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Leadership </a:t>
            </a:r>
            <a:r>
              <a:rPr lang="en-US" sz="2600" dirty="0" smtClean="0"/>
              <a:t>style in Latin</a:t>
            </a:r>
            <a:r>
              <a:rPr lang="en-US" sz="2600" baseline="0" dirty="0" smtClean="0"/>
              <a:t> America </a:t>
            </a:r>
            <a:r>
              <a:rPr lang="en-US" sz="2600" dirty="0" smtClean="0"/>
              <a:t> tends toward </a:t>
            </a:r>
            <a:r>
              <a:rPr lang="en-US" sz="2600" dirty="0" smtClean="0"/>
              <a:t>authoritarian</a:t>
            </a:r>
            <a:r>
              <a:rPr lang="en-US" sz="2600" baseline="0" dirty="0" smtClean="0"/>
              <a:t> </a:t>
            </a:r>
            <a:r>
              <a:rPr lang="en-US" sz="2600" baseline="0" dirty="0" smtClean="0"/>
              <a:t>as a corporate norm. </a:t>
            </a:r>
            <a:r>
              <a:rPr lang="en-US" sz="2600" baseline="0" dirty="0" smtClean="0"/>
              <a:t>Expatriates should anticipate that they will be expected to present a s</a:t>
            </a:r>
            <a:r>
              <a:rPr lang="en-US" sz="2600" dirty="0" smtClean="0"/>
              <a:t>trong leadership attitude. </a:t>
            </a:r>
            <a:endParaRPr lang="en-US" sz="2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This </a:t>
            </a:r>
            <a:r>
              <a:rPr lang="en-US" sz="2600" dirty="0" smtClean="0"/>
              <a:t>should not be misconstrued as autocratic. By</a:t>
            </a:r>
            <a:r>
              <a:rPr lang="en-US" sz="2600" baseline="0" dirty="0" smtClean="0"/>
              <a:t> and large Latin American executives </a:t>
            </a:r>
            <a:r>
              <a:rPr lang="en-US" sz="2600" baseline="0" dirty="0" smtClean="0"/>
              <a:t>represent authority through being decisive </a:t>
            </a:r>
            <a:r>
              <a:rPr lang="en-US" sz="2600" baseline="0" dirty="0" smtClean="0"/>
              <a:t>and demanding of performance. </a:t>
            </a:r>
            <a:r>
              <a:rPr lang="en-US" sz="2600" baseline="0" dirty="0" smtClean="0"/>
              <a:t>Performance demands </a:t>
            </a:r>
            <a:r>
              <a:rPr lang="en-US" sz="2600" baseline="0" dirty="0" smtClean="0"/>
              <a:t>are however tempered by the Latin </a:t>
            </a:r>
            <a:r>
              <a:rPr lang="en-US" sz="2600" baseline="0" dirty="0" smtClean="0"/>
              <a:t>American </a:t>
            </a:r>
            <a:r>
              <a:rPr lang="en-US" sz="2600" baseline="0" dirty="0" smtClean="0"/>
              <a:t>desire to have a good life. </a:t>
            </a:r>
            <a:endParaRPr lang="en-US" sz="2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smtClean="0"/>
              <a:t>Associates </a:t>
            </a:r>
            <a:r>
              <a:rPr lang="en-US" sz="2600" baseline="0" dirty="0" smtClean="0"/>
              <a:t>will be expected to deliver results, and information. Associates which are expected to </a:t>
            </a:r>
            <a:r>
              <a:rPr lang="en-US" sz="2600" baseline="0" dirty="0" smtClean="0"/>
              <a:t>provide information, </a:t>
            </a:r>
            <a:r>
              <a:rPr lang="en-US" sz="2600" baseline="0" dirty="0" smtClean="0"/>
              <a:t>particularly information which leads to a recommendation should only pass that information to their immediate supervisor. Hierarchical protocol set the expectation of advice passing only between a manager and their direct reports. </a:t>
            </a:r>
            <a:endParaRPr lang="en-US" sz="2600" dirty="0" smtClean="0"/>
          </a:p>
          <a:p>
            <a:endParaRPr lang="en-US" sz="2600" dirty="0" smtClean="0"/>
          </a:p>
          <a:p>
            <a:endParaRPr lang="en-US" sz="2600" dirty="0" smtClean="0"/>
          </a:p>
          <a:p>
            <a:r>
              <a:rPr lang="en-US" sz="2600" dirty="0" smtClean="0"/>
              <a:t>In general, men hold</a:t>
            </a:r>
            <a:r>
              <a:rPr lang="en-US" sz="2600" baseline="0" dirty="0" smtClean="0"/>
              <a:t> greater power than women in Lat</a:t>
            </a:r>
            <a:r>
              <a:rPr lang="en-US" sz="2600" dirty="0" smtClean="0"/>
              <a:t>in American </a:t>
            </a:r>
            <a:r>
              <a:rPr lang="en-US" sz="2600" baseline="0" dirty="0" smtClean="0"/>
              <a:t>industry. Female expats will need to gauge their particular assignment for the level of authority they can display. Additionally, male expats should carefully assess their assignment for the level the firm will be accepting of female advice.</a:t>
            </a:r>
            <a:endParaRPr lang="en-US" sz="26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600" dirty="0" smtClean="0"/>
              <a:t>While inclusion is not necessarily the norm in Latin American business, seeking of additional viewpoints is growing.  Depending</a:t>
            </a:r>
            <a:r>
              <a:rPr lang="en-US" sz="2600" baseline="0" dirty="0" smtClean="0"/>
              <a:t> on the progressiveness of the assignment company, an expatriate may find that they are in a position to demonstrate the value of including others point of view. This is a particularly effective way to make a lasting impact on a company during an assignment.</a:t>
            </a:r>
          </a:p>
          <a:p>
            <a:endParaRPr lang="en-US" sz="2600" baseline="0" dirty="0" smtClean="0"/>
          </a:p>
          <a:p>
            <a:r>
              <a:rPr lang="en-US" sz="2400" dirty="0" smtClean="0"/>
              <a:t>It is essential that forcing inclusion on</a:t>
            </a:r>
            <a:r>
              <a:rPr lang="en-US" sz="2400" baseline="0" dirty="0" smtClean="0"/>
              <a:t> a firm that is not prepared for making the inclusion </a:t>
            </a:r>
            <a:r>
              <a:rPr lang="en-US" sz="2400" baseline="0" dirty="0" smtClean="0"/>
              <a:t>shift </a:t>
            </a:r>
            <a:r>
              <a:rPr lang="en-US" sz="2400" dirty="0" smtClean="0"/>
              <a:t>can result in a reduction in the expatriates performance. Expatriates</a:t>
            </a:r>
            <a:r>
              <a:rPr lang="en-US" sz="2400" baseline="0" dirty="0" smtClean="0"/>
              <a:t> may be able to solicit information or advise from a variety of sources within the firm, and dole out the source when the company is better prepared for the inclusive change. </a:t>
            </a:r>
            <a:endParaRPr lang="en-US" sz="2400" dirty="0" smtClean="0"/>
          </a:p>
          <a:p>
            <a:r>
              <a:rPr lang="en-US" sz="2700" dirty="0" smtClean="0"/>
              <a:t> </a:t>
            </a:r>
            <a:r>
              <a:rPr lang="en-US" sz="2600" dirty="0" smtClean="0"/>
              <a:t> </a:t>
            </a:r>
          </a:p>
          <a:p>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Expatriates need to be aware that unlike in the U.S</a:t>
            </a:r>
            <a:r>
              <a:rPr lang="en-US" dirty="0" smtClean="0"/>
              <a:t>.,</a:t>
            </a:r>
            <a:r>
              <a:rPr lang="en-US" baseline="0" dirty="0" smtClean="0"/>
              <a:t> </a:t>
            </a:r>
            <a:r>
              <a:rPr lang="en-US" baseline="0" dirty="0" smtClean="0"/>
              <a:t>position within the hierarchy does not necessarily equate to authority and power. For a variety of reasons, an associate may have been awarded a title within the company. In many cases it is a reward for prior performance or longevity, support during </a:t>
            </a:r>
            <a:r>
              <a:rPr lang="en-US" baseline="0" dirty="0" smtClean="0"/>
              <a:t>a difficult </a:t>
            </a:r>
            <a:r>
              <a:rPr lang="en-US" baseline="0" dirty="0" smtClean="0"/>
              <a:t>time </a:t>
            </a:r>
            <a:r>
              <a:rPr lang="en-US" baseline="0" dirty="0" smtClean="0"/>
              <a:t>within </a:t>
            </a:r>
            <a:r>
              <a:rPr lang="en-US" baseline="0" dirty="0" smtClean="0"/>
              <a:t>the company </a:t>
            </a:r>
            <a:r>
              <a:rPr lang="en-US" baseline="0" dirty="0" smtClean="0"/>
              <a:t>or </a:t>
            </a:r>
            <a:r>
              <a:rPr lang="en-US" baseline="0" dirty="0" smtClean="0"/>
              <a:t>due to their being a relative. </a:t>
            </a:r>
          </a:p>
          <a:p>
            <a:endParaRPr lang="en-US" baseline="0" dirty="0" smtClean="0"/>
          </a:p>
          <a:p>
            <a:r>
              <a:rPr lang="en-US" baseline="0" dirty="0" smtClean="0"/>
              <a:t>Often these titles are awarded because the title comes with a particular benefit. Latin American’s in general are very concerned with social position and benefits can help to establish a social presence. </a:t>
            </a:r>
          </a:p>
          <a:p>
            <a:endParaRPr lang="en-US" baseline="0" dirty="0" smtClean="0"/>
          </a:p>
          <a:p>
            <a:r>
              <a:rPr lang="en-US" baseline="0" dirty="0" smtClean="0"/>
              <a:t>It is always beneficial to attempt, through less official channels, </a:t>
            </a:r>
            <a:r>
              <a:rPr lang="en-US" baseline="0" dirty="0" smtClean="0"/>
              <a:t>identify the </a:t>
            </a:r>
            <a:r>
              <a:rPr lang="en-US" baseline="0" dirty="0" smtClean="0"/>
              <a:t>actual authority hierarchy as opposed to the published hierarchy.</a:t>
            </a:r>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600" dirty="0" smtClean="0"/>
              <a:t>Position regardless of authority requires respect in Latin America. Respect can be shown by including </a:t>
            </a:r>
            <a:r>
              <a:rPr lang="en-US" sz="2600" dirty="0" smtClean="0"/>
              <a:t>those with position </a:t>
            </a:r>
            <a:r>
              <a:rPr lang="en-US" sz="2600" dirty="0" smtClean="0"/>
              <a:t>in </a:t>
            </a:r>
            <a:r>
              <a:rPr lang="en-US" sz="2600" dirty="0" smtClean="0"/>
              <a:t>all appropriate meetings. </a:t>
            </a:r>
            <a:r>
              <a:rPr lang="en-US" sz="2600" dirty="0" smtClean="0"/>
              <a:t>Opinions</a:t>
            </a:r>
            <a:r>
              <a:rPr lang="en-US" sz="2600" baseline="0" dirty="0" smtClean="0"/>
              <a:t> and information should be solicited from these individuals. This information may not be followed and may be treated dismissively when the source is identified. However, the fact that the individual was consulted shows great deference and will be viewed favorably. </a:t>
            </a:r>
            <a:endParaRPr lang="en-US" sz="2600" dirty="0" smtClean="0"/>
          </a:p>
          <a:p>
            <a:endParaRPr lang="en-US" sz="2600" dirty="0" smtClean="0"/>
          </a:p>
          <a:p>
            <a:r>
              <a:rPr lang="en-US" sz="2600" dirty="0" smtClean="0"/>
              <a:t>It is important</a:t>
            </a:r>
            <a:r>
              <a:rPr lang="en-US" sz="2600" baseline="0" dirty="0" smtClean="0"/>
              <a:t> to remember that even if the position  is powerless, the manager who was able to bestow the title carries significant authority. </a:t>
            </a:r>
            <a:endParaRPr lang="en-US" sz="2600" baseline="0" dirty="0" smtClean="0"/>
          </a:p>
          <a:p>
            <a:endParaRPr lang="en-US" sz="2600" baseline="0" dirty="0" smtClean="0"/>
          </a:p>
          <a:p>
            <a:r>
              <a:rPr lang="en-US" sz="2600" baseline="0" dirty="0" smtClean="0"/>
              <a:t>One </a:t>
            </a:r>
            <a:r>
              <a:rPr lang="en-US" sz="2600" baseline="0" dirty="0" smtClean="0"/>
              <a:t>of the </a:t>
            </a:r>
            <a:r>
              <a:rPr lang="en-US" sz="2600" baseline="0" dirty="0" smtClean="0"/>
              <a:t>key indicators </a:t>
            </a:r>
            <a:r>
              <a:rPr lang="en-US" sz="2600" baseline="0" dirty="0" smtClean="0"/>
              <a:t>of power in Latin </a:t>
            </a:r>
            <a:r>
              <a:rPr lang="en-US" sz="2600" baseline="0" dirty="0" smtClean="0"/>
              <a:t>American business is </a:t>
            </a:r>
            <a:r>
              <a:rPr lang="en-US" sz="2600" baseline="0" dirty="0" smtClean="0"/>
              <a:t>the ability to </a:t>
            </a:r>
            <a:r>
              <a:rPr lang="en-US" sz="2600" baseline="0" dirty="0" smtClean="0"/>
              <a:t>bestow titles</a:t>
            </a:r>
            <a:r>
              <a:rPr lang="en-US" sz="2600" baseline="0" dirty="0" smtClean="0"/>
              <a:t>. </a:t>
            </a:r>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While</a:t>
            </a:r>
            <a:r>
              <a:rPr lang="en-US" baseline="0" dirty="0" smtClean="0"/>
              <a:t> we have been describing Latin America in general, it is important to note that Latin America is a diverse cultural landscape.</a:t>
            </a:r>
          </a:p>
          <a:p>
            <a:endParaRPr lang="en-US" baseline="0" dirty="0" smtClean="0"/>
          </a:p>
          <a:p>
            <a:r>
              <a:rPr lang="en-US" dirty="0" smtClean="0"/>
              <a:t>As </a:t>
            </a:r>
            <a:r>
              <a:rPr lang="en-US" dirty="0" smtClean="0"/>
              <a:t>an example,</a:t>
            </a:r>
            <a:r>
              <a:rPr lang="en-US" baseline="0" dirty="0" smtClean="0"/>
              <a:t> </a:t>
            </a:r>
            <a:r>
              <a:rPr lang="en-US" dirty="0" smtClean="0"/>
              <a:t>Costa Rica</a:t>
            </a:r>
            <a:r>
              <a:rPr lang="en-US" baseline="0" dirty="0" smtClean="0"/>
              <a:t> is the most progressive when it comes to inclusiveness. Equality and flattened hierarchies are more standard. Importantly in Costa Rica, unique in Latin American business, authority means promptness. While the norm in Latin America is a more relaxed sense of time this is not the case in Costa Rica.</a:t>
            </a:r>
          </a:p>
          <a:p>
            <a:endParaRPr lang="en-US" baseline="0" dirty="0" smtClean="0"/>
          </a:p>
          <a:p>
            <a:r>
              <a:rPr lang="en-US" baseline="0" dirty="0" smtClean="0"/>
              <a:t>Mexico </a:t>
            </a:r>
            <a:r>
              <a:rPr lang="en-US" baseline="0" dirty="0" smtClean="0"/>
              <a:t>however, follows </a:t>
            </a:r>
            <a:r>
              <a:rPr lang="en-US" baseline="0" dirty="0" smtClean="0"/>
              <a:t>the more standard Latin American hierarchy model. Men dominant industry, inclusion is limited, women are little promoted and few reach positions of power.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600" dirty="0" smtClean="0"/>
              <a:t>Goal setting must meet with</a:t>
            </a:r>
            <a:r>
              <a:rPr lang="en-US" sz="2600" baseline="0" dirty="0" smtClean="0"/>
              <a:t> the expectations which have been set for a particular area. These customs may be </a:t>
            </a:r>
            <a:r>
              <a:rPr lang="en-US" sz="2600" baseline="0" dirty="0" smtClean="0"/>
              <a:t>national, </a:t>
            </a:r>
            <a:r>
              <a:rPr lang="en-US" sz="2600" baseline="0" dirty="0" smtClean="0"/>
              <a:t>but are more likely to be regional or local.  Goals are handed out as a method to demonstrate authority. Indiscriminate goal </a:t>
            </a:r>
            <a:r>
              <a:rPr lang="en-US" sz="2600" baseline="0" dirty="0" smtClean="0"/>
              <a:t>setting, results </a:t>
            </a:r>
            <a:r>
              <a:rPr lang="en-US" sz="2600" baseline="0" dirty="0" smtClean="0"/>
              <a:t>in a consideration of the expatriate as </a:t>
            </a:r>
            <a:r>
              <a:rPr lang="en-US" sz="2600" baseline="0" dirty="0" smtClean="0"/>
              <a:t>capricious, </a:t>
            </a:r>
            <a:r>
              <a:rPr lang="en-US" sz="2600" baseline="0" dirty="0" smtClean="0"/>
              <a:t>not strong. Goal setting should be clear and demonstrate thoughtful choice of the goal and the individuals who will be charged with achieving the goal. This demonstrates authority and acceptable use of the expatriate position.</a:t>
            </a:r>
          </a:p>
          <a:p>
            <a:endParaRPr lang="en-US" sz="2600" baseline="0" dirty="0" smtClean="0"/>
          </a:p>
          <a:p>
            <a:r>
              <a:rPr lang="en-US" sz="2600" dirty="0" smtClean="0"/>
              <a:t>Part of the clarity</a:t>
            </a:r>
            <a:r>
              <a:rPr lang="en-US" sz="2600" baseline="0" dirty="0" smtClean="0"/>
              <a:t> which is required in g</a:t>
            </a:r>
            <a:r>
              <a:rPr lang="en-US" sz="2600" dirty="0" smtClean="0"/>
              <a:t>oal setting is </a:t>
            </a:r>
            <a:r>
              <a:rPr lang="en-US" sz="2600" dirty="0" smtClean="0"/>
              <a:t>language,</a:t>
            </a:r>
            <a:r>
              <a:rPr lang="en-US" sz="2600" baseline="0" dirty="0" smtClean="0"/>
              <a:t> which </a:t>
            </a:r>
            <a:r>
              <a:rPr lang="en-US" sz="2600" dirty="0" smtClean="0"/>
              <a:t>must </a:t>
            </a:r>
            <a:r>
              <a:rPr lang="en-US" sz="2600" dirty="0" smtClean="0"/>
              <a:t>be clear</a:t>
            </a:r>
            <a:r>
              <a:rPr lang="en-US" sz="2600" dirty="0" smtClean="0"/>
              <a:t>.</a:t>
            </a:r>
            <a:r>
              <a:rPr lang="en-US" sz="2600" baseline="0" dirty="0" smtClean="0"/>
              <a:t> </a:t>
            </a:r>
            <a:r>
              <a:rPr lang="en-US" sz="2600" baseline="0" dirty="0" smtClean="0"/>
              <a:t>All countries in Latin America demand clarity for goals, so those goals will be best presented in the native language to minimize clarity issues. In cases where the expatriate is not fluent in the language or the local dialect, the goal language should be reviewed with a native speaker. It is best if it can be back translated. By this we mean that the goal be delivered to a native speaker in English, that speaker will deliver the goal in the native language to another employee who speaks </a:t>
            </a:r>
            <a:r>
              <a:rPr lang="en-US" sz="2600" baseline="0" dirty="0" smtClean="0"/>
              <a:t>both the native language and English</a:t>
            </a:r>
            <a:r>
              <a:rPr lang="en-US" sz="2600" baseline="0" dirty="0" smtClean="0"/>
              <a:t>, who will in turn deliver the goal back to the expatriate. Through this method, the expatriate can insure that indeed the native language used captures his true intent for the employee. </a:t>
            </a:r>
            <a:endParaRPr lang="en-US" sz="2600" dirty="0" smtClean="0"/>
          </a:p>
          <a:p>
            <a:endParaRPr lang="en-US" dirty="0"/>
          </a:p>
        </p:txBody>
      </p:sp>
      <p:sp>
        <p:nvSpPr>
          <p:cNvPr id="4" name="Slide Number Placeholder 3"/>
          <p:cNvSpPr>
            <a:spLocks noGrp="1"/>
          </p:cNvSpPr>
          <p:nvPr>
            <p:ph type="sldNum" sz="quarter" idx="10"/>
          </p:nvPr>
        </p:nvSpPr>
        <p:spPr/>
        <p:txBody>
          <a:bodyPr/>
          <a:lstStyle/>
          <a:p>
            <a:fld id="{695EFDFF-E817-4107-8658-E5041CA47A9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51453F8-110E-4AF0-B5FA-C031CA85213C}" type="datetime1">
              <a:rPr lang="en-US" smtClean="0"/>
              <a:pPr/>
              <a:t>3/8/2012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A4762D5-CFE3-46DE-B3F3-255449564C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683CDA-2360-4CA5-AF86-E85651CCAB6D}" type="datetime1">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762D5-CFE3-46DE-B3F3-255449564C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F843429-D916-4FF0-9A07-F52FC2E5DBA7}" type="datetime1">
              <a:rPr lang="en-US" smtClean="0"/>
              <a:pPr/>
              <a:t>3/8/2012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A4762D5-CFE3-46DE-B3F3-255449564C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90104FA-117A-4B0B-B01C-5C55CD051E96}" type="datetime1">
              <a:rPr lang="en-US" smtClean="0"/>
              <a:pPr/>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A4762D5-CFE3-46DE-B3F3-255449564CF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E1DD247-34CB-40CA-B7F6-99E106E45179}" type="datetime1">
              <a:rPr lang="en-US" smtClean="0"/>
              <a:pPr/>
              <a:t>3/8/2012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A4762D5-CFE3-46DE-B3F3-255449564CF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1A4BD9B-ED17-41CD-8097-BF8929280FC6}" type="datetime1">
              <a:rPr lang="en-US" smtClean="0"/>
              <a:pPr/>
              <a:t>3/8/2012</a:t>
            </a:fld>
            <a:endParaRPr lang="en-US"/>
          </a:p>
        </p:txBody>
      </p:sp>
      <p:sp>
        <p:nvSpPr>
          <p:cNvPr id="10" name="Slide Number Placeholder 9"/>
          <p:cNvSpPr>
            <a:spLocks noGrp="1"/>
          </p:cNvSpPr>
          <p:nvPr>
            <p:ph type="sldNum" sz="quarter" idx="16"/>
          </p:nvPr>
        </p:nvSpPr>
        <p:spPr/>
        <p:txBody>
          <a:bodyPr rtlCol="0"/>
          <a:lstStyle/>
          <a:p>
            <a:fld id="{9A4762D5-CFE3-46DE-B3F3-255449564CF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2A62B7E-BB8F-4238-B0EE-43DF7EB85A79}" type="datetime1">
              <a:rPr lang="en-US" smtClean="0"/>
              <a:pPr/>
              <a:t>3/8/2012</a:t>
            </a:fld>
            <a:endParaRPr lang="en-US"/>
          </a:p>
        </p:txBody>
      </p:sp>
      <p:sp>
        <p:nvSpPr>
          <p:cNvPr id="12" name="Slide Number Placeholder 11"/>
          <p:cNvSpPr>
            <a:spLocks noGrp="1"/>
          </p:cNvSpPr>
          <p:nvPr>
            <p:ph type="sldNum" sz="quarter" idx="16"/>
          </p:nvPr>
        </p:nvSpPr>
        <p:spPr/>
        <p:txBody>
          <a:bodyPr rtlCol="0"/>
          <a:lstStyle/>
          <a:p>
            <a:fld id="{9A4762D5-CFE3-46DE-B3F3-255449564CF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2C4155-4F5A-48EB-9766-CDFEDFC43848}" type="datetime1">
              <a:rPr lang="en-US" smtClean="0"/>
              <a:pPr/>
              <a:t>3/8/2012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A4762D5-CFE3-46DE-B3F3-255449564C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E4DE9-2A28-4222-A4F8-24E35CECF614}" type="datetime1">
              <a:rPr lang="en-US" smtClean="0"/>
              <a:pPr/>
              <a:t>3/8/2012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A4762D5-CFE3-46DE-B3F3-255449564C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B62BD3-A414-4504-A6DE-98B6FD8B3EB2}" type="datetime1">
              <a:rPr lang="en-US" smtClean="0"/>
              <a:pPr/>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A4762D5-CFE3-46DE-B3F3-255449564CF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976F2EF-CCDB-4488-B1E6-B812DE21481B}" type="datetime1">
              <a:rPr lang="en-US" smtClean="0"/>
              <a:pPr/>
              <a:t>3/8/2012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A4762D5-CFE3-46DE-B3F3-255449564CF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2534C6E-6B3C-4FEE-805E-FB9AB694CC8A}" type="datetime1">
              <a:rPr lang="en-US" smtClean="0"/>
              <a:pPr/>
              <a:t>3/8/2012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A4762D5-CFE3-46DE-B3F3-255449564C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dg6e96905yfdg.cloudfront.net/wp-content/uploads/2011/01/iStock_000016300933Small.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228600"/>
            <a:ext cx="4191000" cy="5791200"/>
          </a:xfrm>
        </p:spPr>
        <p:txBody>
          <a:bodyPr anchor="t" anchorCtr="0">
            <a:normAutofit fontScale="90000"/>
          </a:bodyPr>
          <a:lstStyle/>
          <a:p>
            <a:r>
              <a:rPr lang="en-US" sz="4100" dirty="0" smtClean="0"/>
              <a:t>Latin America</a:t>
            </a:r>
            <a:br>
              <a:rPr lang="en-US" sz="4100" dirty="0" smtClean="0"/>
            </a:br>
            <a:r>
              <a:rPr lang="en-US" sz="4100" dirty="0" smtClean="0"/>
              <a:t/>
            </a:r>
            <a:br>
              <a:rPr lang="en-US" sz="4100" dirty="0" smtClean="0"/>
            </a:br>
            <a:r>
              <a:rPr lang="en-US" sz="4100" dirty="0" smtClean="0"/>
              <a:t/>
            </a:r>
            <a:br>
              <a:rPr lang="en-US" sz="4100" dirty="0" smtClean="0"/>
            </a:br>
            <a:r>
              <a:rPr lang="en-US" sz="4100" dirty="0" smtClean="0"/>
              <a:t/>
            </a:r>
            <a:br>
              <a:rPr lang="en-US" sz="4100" dirty="0" smtClean="0"/>
            </a:br>
            <a:r>
              <a:rPr lang="en-US" sz="4100" dirty="0" smtClean="0"/>
              <a:t/>
            </a:r>
            <a:br>
              <a:rPr lang="en-US" sz="4100" dirty="0" smtClean="0"/>
            </a:br>
            <a:r>
              <a:rPr lang="en-US" sz="4100" dirty="0" smtClean="0"/>
              <a:t/>
            </a:r>
            <a:br>
              <a:rPr lang="en-US" sz="4100" dirty="0" smtClean="0"/>
            </a:br>
            <a:r>
              <a:rPr lang="en-US" sz="4100" dirty="0" smtClean="0"/>
              <a:t/>
            </a:r>
            <a:br>
              <a:rPr lang="en-US" sz="4100" dirty="0" smtClean="0"/>
            </a:br>
            <a:r>
              <a:rPr lang="en-US" sz="4200" dirty="0" smtClean="0"/>
              <a:t>Expatriate Development Series:</a:t>
            </a:r>
            <a:endParaRPr lang="en-US" sz="4200" b="1" u="sng" dirty="0"/>
          </a:p>
        </p:txBody>
      </p:sp>
      <p:sp>
        <p:nvSpPr>
          <p:cNvPr id="3" name="Subtitle 2"/>
          <p:cNvSpPr>
            <a:spLocks noGrp="1"/>
          </p:cNvSpPr>
          <p:nvPr>
            <p:ph type="subTitle" idx="1"/>
          </p:nvPr>
        </p:nvSpPr>
        <p:spPr/>
        <p:txBody>
          <a:bodyPr/>
          <a:lstStyle/>
          <a:p>
            <a:r>
              <a:rPr lang="en-US" dirty="0" smtClean="0"/>
              <a:t>International Leadership </a:t>
            </a:r>
            <a:r>
              <a:rPr lang="en-US" dirty="0" smtClean="0"/>
              <a:t>- Standards</a:t>
            </a:r>
            <a:endParaRPr lang="en-US" dirty="0"/>
          </a:p>
        </p:txBody>
      </p:sp>
      <p:pic>
        <p:nvPicPr>
          <p:cNvPr id="4" name="Picture 3" descr="University"/>
          <p:cNvPicPr>
            <a:picLocks noChangeAspect="1" noChangeArrowheads="1"/>
          </p:cNvPicPr>
          <p:nvPr/>
        </p:nvPicPr>
        <p:blipFill>
          <a:blip r:embed="rId3" cstate="print"/>
          <a:srcRect b="39999"/>
          <a:stretch>
            <a:fillRect/>
          </a:stretch>
        </p:blipFill>
        <p:spPr bwMode="auto">
          <a:xfrm>
            <a:off x="457199" y="6096000"/>
            <a:ext cx="914401" cy="598517"/>
          </a:xfrm>
          <a:prstGeom prst="rect">
            <a:avLst/>
          </a:prstGeom>
          <a:noFill/>
        </p:spPr>
      </p:pic>
      <p:pic>
        <p:nvPicPr>
          <p:cNvPr id="10" name="Picture 9" descr="latin_america.gif"/>
          <p:cNvPicPr>
            <a:picLocks noChangeAspect="1"/>
          </p:cNvPicPr>
          <p:nvPr/>
        </p:nvPicPr>
        <p:blipFill>
          <a:blip r:embed="rId4" cstate="print"/>
          <a:srcRect l="4092" t="5556" r="1391" b="3333"/>
          <a:stretch>
            <a:fillRect/>
          </a:stretch>
        </p:blipFill>
        <p:spPr>
          <a:xfrm>
            <a:off x="76198" y="304800"/>
            <a:ext cx="4724401" cy="5534299"/>
          </a:xfrm>
          <a:prstGeom prst="rect">
            <a:avLst/>
          </a:prstGeom>
        </p:spPr>
      </p:pic>
    </p:spTree>
    <p:extLst>
      <p:ext uri="{BB962C8B-B14F-4D97-AF65-F5344CB8AC3E}">
        <p14:creationId xmlns="" xmlns:p14="http://schemas.microsoft.com/office/powerpoint/2010/main" val="240680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Goal Setting (cont’d)</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9</a:t>
            </a:fld>
            <a:endParaRPr lang="en-US"/>
          </a:p>
        </p:txBody>
      </p:sp>
      <p:sp>
        <p:nvSpPr>
          <p:cNvPr id="4" name="Content Placeholder 3"/>
          <p:cNvSpPr>
            <a:spLocks noGrp="1"/>
          </p:cNvSpPr>
          <p:nvPr>
            <p:ph sz="quarter" idx="1"/>
          </p:nvPr>
        </p:nvSpPr>
        <p:spPr>
          <a:xfrm>
            <a:off x="152400" y="1600200"/>
            <a:ext cx="8153400" cy="4724400"/>
          </a:xfrm>
        </p:spPr>
        <p:txBody>
          <a:bodyPr>
            <a:normAutofit/>
          </a:bodyPr>
          <a:lstStyle/>
          <a:p>
            <a:r>
              <a:rPr lang="en-US" sz="2600" dirty="0" smtClean="0"/>
              <a:t>Goal setting is often not the norm</a:t>
            </a:r>
          </a:p>
          <a:p>
            <a:r>
              <a:rPr lang="en-US" sz="2600" dirty="0" smtClean="0"/>
              <a:t>Goals must be:</a:t>
            </a:r>
          </a:p>
          <a:p>
            <a:pPr lvl="1"/>
            <a:r>
              <a:rPr lang="en-US" sz="2300" dirty="0" smtClean="0"/>
              <a:t>Heard and </a:t>
            </a:r>
          </a:p>
          <a:p>
            <a:pPr lvl="1"/>
            <a:r>
              <a:rPr lang="en-US" sz="2300" dirty="0" smtClean="0"/>
              <a:t>Understood</a:t>
            </a:r>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5122" name="Picture 2" descr="http://dg6e96905yfdg.cloudfront.net/wp-content/uploads/2011/01/iStock_000016300933Small-300x207.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72200" y="4648200"/>
            <a:ext cx="2857500" cy="197167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pectrum.ieee.org/image/36702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0800" y="4519660"/>
            <a:ext cx="2590800" cy="218615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smtClean="0">
                <a:solidFill>
                  <a:srgbClr val="002060"/>
                </a:solidFill>
              </a:rPr>
              <a:t>Achievement</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10</a:t>
            </a:fld>
            <a:endParaRPr lang="en-US"/>
          </a:p>
        </p:txBody>
      </p:sp>
      <p:sp>
        <p:nvSpPr>
          <p:cNvPr id="4" name="Content Placeholder 3"/>
          <p:cNvSpPr>
            <a:spLocks noGrp="1"/>
          </p:cNvSpPr>
          <p:nvPr>
            <p:ph sz="quarter" idx="1"/>
          </p:nvPr>
        </p:nvSpPr>
        <p:spPr>
          <a:xfrm>
            <a:off x="352778" y="1600200"/>
            <a:ext cx="8153400" cy="4495800"/>
          </a:xfrm>
        </p:spPr>
        <p:txBody>
          <a:bodyPr>
            <a:normAutofit/>
          </a:bodyPr>
          <a:lstStyle/>
          <a:p>
            <a:r>
              <a:rPr lang="en-US" sz="2600" dirty="0" smtClean="0"/>
              <a:t>Achievement should be rewarded</a:t>
            </a:r>
          </a:p>
          <a:p>
            <a:r>
              <a:rPr lang="en-US" sz="2600" dirty="0" smtClean="0"/>
              <a:t>Recognition is highly prized in Latin America</a:t>
            </a:r>
          </a:p>
          <a:p>
            <a:r>
              <a:rPr lang="en-US" sz="2600" dirty="0" smtClean="0"/>
              <a:t>Position should be given the option to praise</a:t>
            </a:r>
          </a:p>
          <a:p>
            <a:endParaRPr lang="en-US" sz="2600" dirty="0" smtClean="0"/>
          </a:p>
        </p:txBody>
      </p:sp>
      <p:pic>
        <p:nvPicPr>
          <p:cNvPr id="5" name="Picture 5" descr="University"/>
          <p:cNvPicPr>
            <a:picLocks noChangeAspect="1" noChangeArrowheads="1"/>
          </p:cNvPicPr>
          <p:nvPr/>
        </p:nvPicPr>
        <p:blipFill>
          <a:blip r:embed="rId4" cstate="print"/>
          <a:srcRect b="39999"/>
          <a:stretch>
            <a:fillRect/>
          </a:stretch>
        </p:blipFill>
        <p:spPr bwMode="auto">
          <a:xfrm>
            <a:off x="8534400" y="0"/>
            <a:ext cx="609600" cy="399011"/>
          </a:xfrm>
          <a:prstGeom prst="rect">
            <a:avLst/>
          </a:prstGeom>
          <a:noFill/>
        </p:spPr>
      </p:pic>
      <p:pic>
        <p:nvPicPr>
          <p:cNvPr id="7170" name="Picture 2" descr="http://farm8.staticflickr.com/7147/6416285269_f18983e79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43400" y="4656772"/>
            <a:ext cx="1905000" cy="191192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Cultural Expectations</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11</a:t>
            </a:fld>
            <a:endParaRPr lang="en-US"/>
          </a:p>
        </p:txBody>
      </p:sp>
      <p:sp>
        <p:nvSpPr>
          <p:cNvPr id="4" name="Content Placeholder 3"/>
          <p:cNvSpPr>
            <a:spLocks noGrp="1"/>
          </p:cNvSpPr>
          <p:nvPr>
            <p:ph sz="quarter" idx="1"/>
          </p:nvPr>
        </p:nvSpPr>
        <p:spPr>
          <a:xfrm>
            <a:off x="228600" y="1600200"/>
            <a:ext cx="8153400" cy="4495800"/>
          </a:xfrm>
        </p:spPr>
        <p:txBody>
          <a:bodyPr>
            <a:normAutofit/>
          </a:bodyPr>
          <a:lstStyle/>
          <a:p>
            <a:r>
              <a:rPr lang="en-US" sz="2600" dirty="0" smtClean="0"/>
              <a:t>Latin America is highly hierarchical</a:t>
            </a:r>
          </a:p>
          <a:p>
            <a:r>
              <a:rPr lang="en-US" sz="2600" dirty="0" smtClean="0"/>
              <a:t>Age is respected</a:t>
            </a:r>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9218" name="Picture 2" descr="C:\Users\jlyu1\AppData\Local\Microsoft\Windows\Temporary Internet Files\Content.IE5\27QI2ZGE\MC900070837[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62801" y="4724400"/>
            <a:ext cx="1981199" cy="21336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students.nebrwesleyan.edu/students/cdevries/Images/south_america.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05600" y="1850284"/>
            <a:ext cx="2385060" cy="287807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Cultural Expectations (cont’d)</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12</a:t>
            </a:fld>
            <a:endParaRPr lang="en-US"/>
          </a:p>
        </p:txBody>
      </p:sp>
      <p:sp>
        <p:nvSpPr>
          <p:cNvPr id="4" name="Content Placeholder 3"/>
          <p:cNvSpPr>
            <a:spLocks noGrp="1"/>
          </p:cNvSpPr>
          <p:nvPr>
            <p:ph sz="quarter" idx="1"/>
          </p:nvPr>
        </p:nvSpPr>
        <p:spPr>
          <a:xfrm>
            <a:off x="381000" y="1600200"/>
            <a:ext cx="8153400" cy="4495800"/>
          </a:xfrm>
        </p:spPr>
        <p:txBody>
          <a:bodyPr>
            <a:normAutofit/>
          </a:bodyPr>
          <a:lstStyle/>
          <a:p>
            <a:r>
              <a:rPr lang="en-US" sz="2600" dirty="0" smtClean="0"/>
              <a:t>Discrimination on social dimensions is often accepted</a:t>
            </a:r>
          </a:p>
          <a:p>
            <a:pPr lvl="1"/>
            <a:r>
              <a:rPr lang="en-US" sz="2400" dirty="0" smtClean="0"/>
              <a:t>Youth</a:t>
            </a:r>
          </a:p>
          <a:p>
            <a:pPr lvl="1"/>
            <a:r>
              <a:rPr lang="en-US" sz="2400" dirty="0" smtClean="0"/>
              <a:t>Physical beauty</a:t>
            </a:r>
          </a:p>
          <a:p>
            <a:pPr lvl="1"/>
            <a:r>
              <a:rPr lang="en-US" sz="2400" dirty="0" smtClean="0"/>
              <a:t>Ethnic origin</a:t>
            </a:r>
          </a:p>
          <a:p>
            <a:pPr lvl="1"/>
            <a:r>
              <a:rPr lang="en-US" sz="2400" dirty="0" smtClean="0"/>
              <a:t>Gender</a:t>
            </a:r>
          </a:p>
          <a:p>
            <a:pPr lvl="1">
              <a:buNone/>
            </a:pPr>
            <a:endParaRPr lang="en-US" dirty="0"/>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10242" name="Picture 2" descr="http://www.employeerightspost.com/uploads/image/equal-pay(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57950" y="2971800"/>
            <a:ext cx="2381250" cy="3752851"/>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http://www.you-can-learn-basic-employee-rights.com/images/genderdiscriminationintheworkplace0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27311" y="4495801"/>
            <a:ext cx="2495550" cy="2362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sz="3600" b="1" dirty="0" smtClean="0">
                <a:solidFill>
                  <a:srgbClr val="002060"/>
                </a:solidFill>
              </a:rPr>
              <a:t>Corporate Expectations</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13</a:t>
            </a:fld>
            <a:endParaRPr lang="en-US"/>
          </a:p>
        </p:txBody>
      </p:sp>
      <p:sp>
        <p:nvSpPr>
          <p:cNvPr id="4" name="Content Placeholder 3"/>
          <p:cNvSpPr>
            <a:spLocks noGrp="1"/>
          </p:cNvSpPr>
          <p:nvPr>
            <p:ph sz="quarter" idx="1"/>
          </p:nvPr>
        </p:nvSpPr>
        <p:spPr>
          <a:xfrm>
            <a:off x="304800" y="1600200"/>
            <a:ext cx="8153400" cy="4495800"/>
          </a:xfrm>
        </p:spPr>
        <p:txBody>
          <a:bodyPr>
            <a:normAutofit/>
          </a:bodyPr>
          <a:lstStyle/>
          <a:p>
            <a:r>
              <a:rPr lang="en-US" sz="2600" dirty="0" smtClean="0"/>
              <a:t>Formality is the accepted practice</a:t>
            </a:r>
          </a:p>
          <a:p>
            <a:endParaRPr lang="en-US" sz="2600" dirty="0" smtClean="0"/>
          </a:p>
          <a:p>
            <a:endParaRPr lang="en-US" sz="2600" dirty="0" smtClean="0"/>
          </a:p>
          <a:p>
            <a:endParaRPr lang="en-US" sz="2600" dirty="0" smtClean="0"/>
          </a:p>
          <a:p>
            <a:endParaRPr lang="en-US" sz="2600" dirty="0" smtClean="0"/>
          </a:p>
          <a:p>
            <a:r>
              <a:rPr lang="en-US" sz="2600" dirty="0" smtClean="0"/>
              <a:t>Punctuality does not always fall within corporate expectations</a:t>
            </a:r>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13314" name="Picture 2" descr="C:\Users\jlyu1\AppData\Local\Microsoft\Windows\Temporary Internet Files\Content.IE5\BI5WR87T\MC900071405[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58000" y="1732784"/>
            <a:ext cx="2199238" cy="204587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donquijote.org/photos/galeria_de_prueba/images/903/original.asp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0" y="3669030"/>
            <a:ext cx="2895600" cy="21717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612648" y="228600"/>
            <a:ext cx="8531352" cy="990600"/>
          </a:xfrm>
        </p:spPr>
        <p:txBody>
          <a:bodyPr>
            <a:normAutofit/>
          </a:bodyPr>
          <a:lstStyle/>
          <a:p>
            <a:r>
              <a:rPr lang="en-US" sz="3600" b="1" dirty="0" smtClean="0">
                <a:solidFill>
                  <a:srgbClr val="002060"/>
                </a:solidFill>
              </a:rPr>
              <a:t>Navigating Expectations</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14</a:t>
            </a:fld>
            <a:endParaRPr lang="en-US"/>
          </a:p>
        </p:txBody>
      </p:sp>
      <p:sp>
        <p:nvSpPr>
          <p:cNvPr id="4" name="Content Placeholder 3"/>
          <p:cNvSpPr>
            <a:spLocks noGrp="1"/>
          </p:cNvSpPr>
          <p:nvPr>
            <p:ph sz="quarter" idx="1"/>
          </p:nvPr>
        </p:nvSpPr>
        <p:spPr>
          <a:xfrm>
            <a:off x="228600" y="1616074"/>
            <a:ext cx="8153400" cy="4495800"/>
          </a:xfrm>
        </p:spPr>
        <p:txBody>
          <a:bodyPr/>
          <a:lstStyle/>
          <a:p>
            <a:r>
              <a:rPr lang="en-US" dirty="0" smtClean="0"/>
              <a:t>Greetings are very important</a:t>
            </a:r>
          </a:p>
          <a:p>
            <a:r>
              <a:rPr lang="en-US" dirty="0" smtClean="0"/>
              <a:t>Greetings become more intimate overtime</a:t>
            </a:r>
          </a:p>
        </p:txBody>
      </p:sp>
      <p:pic>
        <p:nvPicPr>
          <p:cNvPr id="5" name="Picture 5" descr="University"/>
          <p:cNvPicPr>
            <a:picLocks noChangeAspect="1" noChangeArrowheads="1"/>
          </p:cNvPicPr>
          <p:nvPr/>
        </p:nvPicPr>
        <p:blipFill>
          <a:blip r:embed="rId4" cstate="print"/>
          <a:srcRect b="39999"/>
          <a:stretch>
            <a:fillRect/>
          </a:stretch>
        </p:blipFill>
        <p:spPr bwMode="auto">
          <a:xfrm>
            <a:off x="8534400" y="0"/>
            <a:ext cx="609600" cy="399011"/>
          </a:xfrm>
          <a:prstGeom prst="rect">
            <a:avLst/>
          </a:prstGeom>
          <a:noFill/>
        </p:spPr>
      </p:pic>
      <p:pic>
        <p:nvPicPr>
          <p:cNvPr id="11266" name="Picture 2" descr="C:\Users\jlyu1\AppData\Local\Microsoft\Windows\Temporary Internet Files\Content.IE5\27QI2ZGE\MC900435997[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0400" y="4838700"/>
            <a:ext cx="1962150" cy="18129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sz="3600" b="1" dirty="0" smtClean="0">
                <a:solidFill>
                  <a:srgbClr val="002060"/>
                </a:solidFill>
              </a:rPr>
              <a:t>Navigating Expectations (cont’d)</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15</a:t>
            </a:fld>
            <a:endParaRPr lang="en-US"/>
          </a:p>
        </p:txBody>
      </p:sp>
      <p:sp>
        <p:nvSpPr>
          <p:cNvPr id="4" name="Content Placeholder 3"/>
          <p:cNvSpPr>
            <a:spLocks noGrp="1"/>
          </p:cNvSpPr>
          <p:nvPr>
            <p:ph sz="quarter" idx="1"/>
          </p:nvPr>
        </p:nvSpPr>
        <p:spPr>
          <a:xfrm>
            <a:off x="228600" y="1600200"/>
            <a:ext cx="8153400" cy="4495800"/>
          </a:xfrm>
        </p:spPr>
        <p:txBody>
          <a:bodyPr/>
          <a:lstStyle/>
          <a:p>
            <a:r>
              <a:rPr lang="en-US" sz="2600" dirty="0" smtClean="0"/>
              <a:t>Gifts</a:t>
            </a:r>
            <a:r>
              <a:rPr lang="en-US" dirty="0" smtClean="0"/>
              <a:t> </a:t>
            </a:r>
            <a:r>
              <a:rPr lang="en-US" sz="2600" dirty="0" smtClean="0"/>
              <a:t>are no longer expected as a greeting</a:t>
            </a:r>
          </a:p>
          <a:p>
            <a:pPr lvl="1"/>
            <a:r>
              <a:rPr lang="en-US" sz="2400" dirty="0" smtClean="0"/>
              <a:t>However they are often appreciated</a:t>
            </a:r>
          </a:p>
          <a:p>
            <a:r>
              <a:rPr lang="en-US" sz="2600" dirty="0" smtClean="0"/>
              <a:t>Gifts are expected for a visit to a home</a:t>
            </a:r>
          </a:p>
          <a:p>
            <a:pPr lvl="1"/>
            <a:r>
              <a:rPr lang="en-US" sz="2400" dirty="0" smtClean="0"/>
              <a:t>Flowers</a:t>
            </a:r>
            <a:r>
              <a:rPr lang="en-US" dirty="0" smtClean="0"/>
              <a:t> </a:t>
            </a:r>
          </a:p>
          <a:p>
            <a:pPr lvl="1"/>
            <a:r>
              <a:rPr lang="en-US" sz="2400" dirty="0" smtClean="0"/>
              <a:t>Candy</a:t>
            </a:r>
            <a:endParaRPr lang="en-US" sz="2400" dirty="0"/>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12290" name="Picture 2" descr="http://1.bp.blogspot.com/_J-bRffoRAQ0/TUIhI1NaT0I/AAAAAAAAAQU/KqmpcVaksRE/s1600/Gift.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10400" y="4724400"/>
            <a:ext cx="1905000" cy="20193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http://lotushaus.typepad.com/.a/6a00d8357c6b5b69e2010535c6f6e3970b-500wi"/>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59956" y="4648200"/>
            <a:ext cx="3048000" cy="191029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sz="3600" b="1" dirty="0" smtClean="0">
                <a:solidFill>
                  <a:srgbClr val="002060"/>
                </a:solidFill>
              </a:rPr>
              <a:t>Navigating Expectations (cont’d)</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16</a:t>
            </a:fld>
            <a:endParaRPr lang="en-US"/>
          </a:p>
        </p:txBody>
      </p:sp>
      <p:sp>
        <p:nvSpPr>
          <p:cNvPr id="4" name="Content Placeholder 3"/>
          <p:cNvSpPr>
            <a:spLocks noGrp="1"/>
          </p:cNvSpPr>
          <p:nvPr>
            <p:ph sz="quarter" idx="1"/>
          </p:nvPr>
        </p:nvSpPr>
        <p:spPr>
          <a:xfrm>
            <a:off x="307848" y="1600200"/>
            <a:ext cx="8531352" cy="4876800"/>
          </a:xfrm>
        </p:spPr>
        <p:txBody>
          <a:bodyPr>
            <a:normAutofit/>
          </a:bodyPr>
          <a:lstStyle/>
          <a:p>
            <a:r>
              <a:rPr lang="en-US" sz="2600" dirty="0" smtClean="0"/>
              <a:t>Punctuality has many variations</a:t>
            </a:r>
          </a:p>
          <a:p>
            <a:pPr lvl="1"/>
            <a:r>
              <a:rPr lang="en-US" sz="2400" dirty="0" smtClean="0"/>
              <a:t>Venezuela: punctuality is seen as a sign of greed</a:t>
            </a:r>
          </a:p>
          <a:p>
            <a:pPr lvl="1"/>
            <a:r>
              <a:rPr lang="en-US" sz="2400" dirty="0" smtClean="0"/>
              <a:t>Mexico: promptness will often be met with a long wait</a:t>
            </a:r>
          </a:p>
          <a:p>
            <a:pPr lvl="1"/>
            <a:r>
              <a:rPr lang="en-US" sz="2400" dirty="0" smtClean="0"/>
              <a:t>Costa Rica: punctuality is highly prized</a:t>
            </a:r>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16386" name="Picture 2" descr="http://4.bp.blogspot.com/-y35WKkyUIe0/Ty1EtCVoMyI/AAAAAAAABj8/bODnDaD2Zis/s1600/NatLatinoChildren%2527sConf.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34200" y="4754418"/>
            <a:ext cx="1981200" cy="1981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geek4eva.com/wp-content/uploads/2011/05/20110529_Adaptabilit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32222" y="3962400"/>
            <a:ext cx="2511778" cy="20953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612648" y="228600"/>
            <a:ext cx="8531352" cy="990600"/>
          </a:xfrm>
        </p:spPr>
        <p:txBody>
          <a:bodyPr>
            <a:normAutofit/>
          </a:bodyPr>
          <a:lstStyle/>
          <a:p>
            <a:r>
              <a:rPr lang="en-US" sz="3600" b="1" dirty="0" smtClean="0">
                <a:solidFill>
                  <a:srgbClr val="002060"/>
                </a:solidFill>
              </a:rPr>
              <a:t>Adaptability</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17</a:t>
            </a:fld>
            <a:endParaRPr lang="en-US"/>
          </a:p>
        </p:txBody>
      </p:sp>
      <p:sp>
        <p:nvSpPr>
          <p:cNvPr id="4" name="Content Placeholder 3"/>
          <p:cNvSpPr>
            <a:spLocks noGrp="1"/>
          </p:cNvSpPr>
          <p:nvPr>
            <p:ph sz="quarter" idx="1"/>
          </p:nvPr>
        </p:nvSpPr>
        <p:spPr>
          <a:xfrm>
            <a:off x="273981" y="1600200"/>
            <a:ext cx="8531352" cy="4953000"/>
          </a:xfrm>
        </p:spPr>
        <p:txBody>
          <a:bodyPr>
            <a:normAutofit/>
          </a:bodyPr>
          <a:lstStyle/>
          <a:p>
            <a:r>
              <a:rPr lang="en-US" sz="2600" dirty="0" smtClean="0"/>
              <a:t>Strong personalities and confidence are valued</a:t>
            </a:r>
          </a:p>
          <a:p>
            <a:r>
              <a:rPr lang="en-US" sz="2600" dirty="0" smtClean="0"/>
              <a:t>Personal contact is important</a:t>
            </a:r>
          </a:p>
          <a:p>
            <a:pPr lvl="1"/>
            <a:r>
              <a:rPr lang="en-US" sz="2400" dirty="0" smtClean="0"/>
              <a:t>Personal contact can overcome discriminatory factors </a:t>
            </a:r>
          </a:p>
          <a:p>
            <a:pPr lvl="1"/>
            <a:r>
              <a:rPr lang="en-US" sz="2400" dirty="0" smtClean="0"/>
              <a:t>Employees expect to have face to face contact</a:t>
            </a:r>
          </a:p>
        </p:txBody>
      </p:sp>
      <p:pic>
        <p:nvPicPr>
          <p:cNvPr id="5" name="Picture 5" descr="University"/>
          <p:cNvPicPr>
            <a:picLocks noChangeAspect="1" noChangeArrowheads="1"/>
          </p:cNvPicPr>
          <p:nvPr/>
        </p:nvPicPr>
        <p:blipFill>
          <a:blip r:embed="rId4" cstate="print"/>
          <a:srcRect b="39999"/>
          <a:stretch>
            <a:fillRect/>
          </a:stretch>
        </p:blipFill>
        <p:spPr bwMode="auto">
          <a:xfrm>
            <a:off x="8534400" y="0"/>
            <a:ext cx="609600" cy="39901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effectiveleadershipstyles.co.uk/images/business_propasal_discuss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2072" y="4726798"/>
            <a:ext cx="3165764" cy="210811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612648" y="228600"/>
            <a:ext cx="8531352" cy="990600"/>
          </a:xfrm>
        </p:spPr>
        <p:txBody>
          <a:bodyPr>
            <a:normAutofit/>
          </a:bodyPr>
          <a:lstStyle/>
          <a:p>
            <a:r>
              <a:rPr lang="en-US" sz="3600" b="1" dirty="0" smtClean="0">
                <a:solidFill>
                  <a:srgbClr val="002060"/>
                </a:solidFill>
              </a:rPr>
              <a:t>Adaptability (cont’d)</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18</a:t>
            </a:fld>
            <a:endParaRPr lang="en-US"/>
          </a:p>
        </p:txBody>
      </p:sp>
      <p:sp>
        <p:nvSpPr>
          <p:cNvPr id="4" name="Content Placeholder 3"/>
          <p:cNvSpPr>
            <a:spLocks noGrp="1"/>
          </p:cNvSpPr>
          <p:nvPr>
            <p:ph sz="quarter" idx="1"/>
          </p:nvPr>
        </p:nvSpPr>
        <p:spPr>
          <a:xfrm>
            <a:off x="304800" y="1600200"/>
            <a:ext cx="8153400" cy="4495800"/>
          </a:xfrm>
        </p:spPr>
        <p:txBody>
          <a:bodyPr/>
          <a:lstStyle/>
          <a:p>
            <a:r>
              <a:rPr lang="en-US" sz="2600" dirty="0" smtClean="0"/>
              <a:t>Strong paternalistic viewpoint</a:t>
            </a:r>
          </a:p>
          <a:p>
            <a:r>
              <a:rPr lang="en-US" sz="2600" dirty="0" smtClean="0"/>
              <a:t>Women need to accept paternalism</a:t>
            </a:r>
          </a:p>
          <a:p>
            <a:pPr lvl="1"/>
            <a:r>
              <a:rPr lang="en-US" sz="2400" dirty="0" smtClean="0"/>
              <a:t>Women rarely are given the same respect as men</a:t>
            </a:r>
          </a:p>
          <a:p>
            <a:pPr lvl="1"/>
            <a:r>
              <a:rPr lang="en-US" sz="2400" dirty="0" smtClean="0"/>
              <a:t>Women should not come to meetings alone</a:t>
            </a:r>
          </a:p>
        </p:txBody>
      </p:sp>
      <p:pic>
        <p:nvPicPr>
          <p:cNvPr id="5" name="Picture 5" descr="University"/>
          <p:cNvPicPr>
            <a:picLocks noChangeAspect="1" noChangeArrowheads="1"/>
          </p:cNvPicPr>
          <p:nvPr/>
        </p:nvPicPr>
        <p:blipFill>
          <a:blip r:embed="rId4" cstate="print"/>
          <a:srcRect b="39999"/>
          <a:stretch>
            <a:fillRect/>
          </a:stretch>
        </p:blipFill>
        <p:spPr bwMode="auto">
          <a:xfrm>
            <a:off x="8534400" y="0"/>
            <a:ext cx="609600" cy="399011"/>
          </a:xfrm>
          <a:prstGeom prst="rect">
            <a:avLst/>
          </a:prstGeom>
          <a:noFill/>
        </p:spPr>
      </p:pic>
      <p:pic>
        <p:nvPicPr>
          <p:cNvPr id="1741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15200" y="3505200"/>
            <a:ext cx="1752600" cy="147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Introduction</a:t>
            </a:r>
            <a:br>
              <a:rPr lang="en-US" dirty="0" smtClean="0"/>
            </a:br>
            <a:r>
              <a:rPr lang="en-US" sz="3600" dirty="0" smtClean="0"/>
              <a:t>International Retailing: Latin America</a:t>
            </a:r>
            <a:endParaRPr lang="en-US" sz="3600" dirty="0"/>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1740910494"/>
              </p:ext>
            </p:extLst>
          </p:nvPr>
        </p:nvGraphicFramePr>
        <p:xfrm>
          <a:off x="228600" y="1521688"/>
          <a:ext cx="8839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University"/>
          <p:cNvPicPr>
            <a:picLocks noChangeAspect="1" noChangeArrowheads="1"/>
          </p:cNvPicPr>
          <p:nvPr/>
        </p:nvPicPr>
        <p:blipFill>
          <a:blip r:embed="rId8" cstate="print"/>
          <a:srcRect b="39999"/>
          <a:stretch>
            <a:fillRect/>
          </a:stretch>
        </p:blipFill>
        <p:spPr bwMode="auto">
          <a:xfrm>
            <a:off x="7924800" y="457200"/>
            <a:ext cx="838199" cy="548639"/>
          </a:xfrm>
          <a:prstGeom prst="rect">
            <a:avLst/>
          </a:prstGeom>
          <a:noFill/>
        </p:spPr>
      </p:pic>
      <p:sp>
        <p:nvSpPr>
          <p:cNvPr id="5" name="Oval 4"/>
          <p:cNvSpPr/>
          <p:nvPr/>
        </p:nvSpPr>
        <p:spPr>
          <a:xfrm>
            <a:off x="3505200" y="3048000"/>
            <a:ext cx="2667000" cy="252152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buFont typeface="Arial" pitchFamily="34" charset="0"/>
              <a:buChar char="•"/>
            </a:pPr>
            <a:r>
              <a:rPr lang="en-US" sz="2200" dirty="0">
                <a:solidFill>
                  <a:schemeClr val="accent5">
                    <a:lumMod val="50000"/>
                  </a:schemeClr>
                </a:solidFill>
              </a:rPr>
              <a:t> </a:t>
            </a:r>
            <a:r>
              <a:rPr lang="en-US" sz="2200" dirty="0" smtClean="0">
                <a:solidFill>
                  <a:schemeClr val="accent5">
                    <a:lumMod val="50000"/>
                  </a:schemeClr>
                </a:solidFill>
              </a:rPr>
              <a:t>Standards </a:t>
            </a:r>
          </a:p>
          <a:p>
            <a:pPr>
              <a:buFont typeface="Arial" pitchFamily="34" charset="0"/>
              <a:buChar char="•"/>
            </a:pPr>
            <a:r>
              <a:rPr lang="en-US" sz="2200" dirty="0">
                <a:solidFill>
                  <a:schemeClr val="accent5">
                    <a:lumMod val="50000"/>
                  </a:schemeClr>
                </a:solidFill>
              </a:rPr>
              <a:t> </a:t>
            </a:r>
            <a:r>
              <a:rPr lang="en-US" sz="2200" dirty="0" smtClean="0">
                <a:solidFill>
                  <a:schemeClr val="accent5">
                    <a:lumMod val="50000"/>
                  </a:schemeClr>
                </a:solidFill>
              </a:rPr>
              <a:t>Motivation</a:t>
            </a:r>
          </a:p>
          <a:p>
            <a:pPr>
              <a:buFont typeface="Arial" pitchFamily="34" charset="0"/>
              <a:buChar char="•"/>
            </a:pPr>
            <a:r>
              <a:rPr lang="en-US" sz="2200" dirty="0" smtClean="0">
                <a:solidFill>
                  <a:schemeClr val="accent5">
                    <a:lumMod val="50000"/>
                  </a:schemeClr>
                </a:solidFill>
              </a:rPr>
              <a:t>Workplace Behavior</a:t>
            </a:r>
            <a:endParaRPr lang="en-US" sz="2200" dirty="0">
              <a:solidFill>
                <a:schemeClr val="accent5">
                  <a:lumMod val="50000"/>
                </a:schemeClr>
              </a:solidFill>
            </a:endParaRPr>
          </a:p>
        </p:txBody>
      </p:sp>
      <p:sp>
        <p:nvSpPr>
          <p:cNvPr id="2" name="Right Arrow 1"/>
          <p:cNvSpPr/>
          <p:nvPr/>
        </p:nvSpPr>
        <p:spPr>
          <a:xfrm rot="5400000">
            <a:off x="4633627" y="2596862"/>
            <a:ext cx="417464" cy="38792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1066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6">
                                            <p:graphicEl>
                                              <a:dgm id="{D0083D48-4D2D-4A03-ACB5-CB12CCF13ABD}"/>
                                            </p:graphic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remove" grpId="0" nodeType="clickEffect">
                                  <p:stCondLst>
                                    <p:cond delay="0"/>
                                  </p:stCondLst>
                                  <p:childTnLst>
                                    <p:animScale>
                                      <p:cBhvr>
                                        <p:cTn id="10" dur="2000" fill="hold"/>
                                        <p:tgtEl>
                                          <p:spTgt spid="6">
                                            <p:graphicEl>
                                              <a:dgm id="{47F8265D-E1C0-4241-B995-227D15388854}"/>
                                            </p:graphicEl>
                                          </p:spTgt>
                                        </p:tgtEl>
                                      </p:cBhvr>
                                      <p:by x="150000" y="150000"/>
                                    </p:animScale>
                                  </p:childTnLst>
                                </p:cTn>
                              </p:par>
                              <p:par>
                                <p:cTn id="11" presetID="6" presetClass="emph" presetSubtype="0" fill="remove" grpId="0" nodeType="withEffect">
                                  <p:stCondLst>
                                    <p:cond delay="0"/>
                                  </p:stCondLst>
                                  <p:childTnLst>
                                    <p:animScale>
                                      <p:cBhvr>
                                        <p:cTn id="12" dur="2000" fill="hold"/>
                                        <p:tgtEl>
                                          <p:spTgt spid="6">
                                            <p:graphicEl>
                                              <a:dgm id="{2FE569FF-14D8-483F-84F6-7928FD8AA034}"/>
                                            </p:graphic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remove" grpId="0" nodeType="clickEffect">
                                  <p:stCondLst>
                                    <p:cond delay="0"/>
                                  </p:stCondLst>
                                  <p:childTnLst>
                                    <p:animScale>
                                      <p:cBhvr>
                                        <p:cTn id="16" dur="2000" fill="hold"/>
                                        <p:tgtEl>
                                          <p:spTgt spid="6">
                                            <p:graphicEl>
                                              <a:dgm id="{3CCECF5F-E012-4FA4-84FC-5D85497417AC}"/>
                                            </p:graphicEl>
                                          </p:spTgt>
                                        </p:tgtEl>
                                      </p:cBhvr>
                                      <p:by x="150000" y="150000"/>
                                    </p:animScale>
                                  </p:childTnLst>
                                </p:cTn>
                              </p:par>
                              <p:par>
                                <p:cTn id="17" presetID="6" presetClass="emph" presetSubtype="0" fill="remove" grpId="0" nodeType="withEffect">
                                  <p:stCondLst>
                                    <p:cond delay="0"/>
                                  </p:stCondLst>
                                  <p:childTnLst>
                                    <p:animScale>
                                      <p:cBhvr>
                                        <p:cTn id="18" dur="2000" fill="hold"/>
                                        <p:tgtEl>
                                          <p:spTgt spid="6">
                                            <p:graphicEl>
                                              <a:dgm id="{B68EB296-52B9-42F8-A886-A0E7DDED50E0}"/>
                                            </p:graphic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remove" grpId="0" nodeType="clickEffect">
                                  <p:stCondLst>
                                    <p:cond delay="0"/>
                                  </p:stCondLst>
                                  <p:childTnLst>
                                    <p:animScale>
                                      <p:cBhvr>
                                        <p:cTn id="22" dur="2000" fill="hold"/>
                                        <p:tgtEl>
                                          <p:spTgt spid="6">
                                            <p:graphicEl>
                                              <a:dgm id="{4B64C6C0-3230-4823-8B4A-9605BBFCBBA6}"/>
                                            </p:graphicEl>
                                          </p:spTgt>
                                        </p:tgtEl>
                                      </p:cBhvr>
                                      <p:by x="150000" y="150000"/>
                                    </p:animScale>
                                  </p:childTnLst>
                                </p:cTn>
                              </p:par>
                              <p:par>
                                <p:cTn id="23" presetID="6" presetClass="emph" presetSubtype="0" fill="remove" grpId="0" nodeType="withEffect">
                                  <p:stCondLst>
                                    <p:cond delay="0"/>
                                  </p:stCondLst>
                                  <p:childTnLst>
                                    <p:animScale>
                                      <p:cBhvr>
                                        <p:cTn id="24" dur="2000" fill="hold"/>
                                        <p:tgtEl>
                                          <p:spTgt spid="6">
                                            <p:graphicEl>
                                              <a:dgm id="{F32769E6-F607-4001-A518-9E524EB8B05B}"/>
                                            </p:graphic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remove" grpId="0" nodeType="clickEffect">
                                  <p:stCondLst>
                                    <p:cond delay="0"/>
                                  </p:stCondLst>
                                  <p:childTnLst>
                                    <p:animScale>
                                      <p:cBhvr>
                                        <p:cTn id="28" dur="2000" fill="hold"/>
                                        <p:tgtEl>
                                          <p:spTgt spid="6">
                                            <p:graphicEl>
                                              <a:dgm id="{3E815CDE-C122-4D8A-9131-D369C32E1EBC}"/>
                                            </p:graphicEl>
                                          </p:spTgt>
                                        </p:tgtEl>
                                      </p:cBhvr>
                                      <p:by x="150000" y="150000"/>
                                    </p:animScale>
                                  </p:childTnLst>
                                </p:cTn>
                              </p:par>
                              <p:par>
                                <p:cTn id="29" presetID="6" presetClass="emph" presetSubtype="0" fill="remove" grpId="0" nodeType="withEffect">
                                  <p:stCondLst>
                                    <p:cond delay="0"/>
                                  </p:stCondLst>
                                  <p:childTnLst>
                                    <p:animScale>
                                      <p:cBhvr>
                                        <p:cTn id="30" dur="2000" fill="hold"/>
                                        <p:tgtEl>
                                          <p:spTgt spid="6">
                                            <p:graphicEl>
                                              <a:dgm id="{320069BC-22A7-4D41-953A-C0142627C5B9}"/>
                                            </p:graphicEl>
                                          </p:spTgt>
                                        </p:tgtEl>
                                      </p:cBhvr>
                                      <p:by x="150000" y="150000"/>
                                    </p:animScale>
                                  </p:childTnLst>
                                </p:cTn>
                              </p:par>
                              <p:par>
                                <p:cTn id="31" presetID="6" presetClass="emph" presetSubtype="0" fill="remove" grpId="0" nodeType="withEffect">
                                  <p:stCondLst>
                                    <p:cond delay="0"/>
                                  </p:stCondLst>
                                  <p:childTnLst>
                                    <p:animScale>
                                      <p:cBhvr>
                                        <p:cTn id="32" dur="2000" fill="hold"/>
                                        <p:tgtEl>
                                          <p:spTgt spid="6">
                                            <p:graphicEl>
                                              <a:dgm id="{8609CA28-B5A5-4BED-A9C1-468A50E1B79D}"/>
                                            </p:graphicEl>
                                          </p:spTgt>
                                        </p:tgtEl>
                                      </p:cBhvr>
                                      <p:by x="150000" y="150000"/>
                                    </p:animScale>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228600"/>
            <a:ext cx="4191000" cy="5791200"/>
          </a:xfrm>
        </p:spPr>
        <p:txBody>
          <a:bodyPr anchor="t" anchorCtr="0">
            <a:normAutofit fontScale="90000"/>
          </a:bodyPr>
          <a:lstStyle/>
          <a:p>
            <a:r>
              <a:rPr lang="en-US" sz="4100" dirty="0" smtClean="0"/>
              <a:t>Latin America</a:t>
            </a:r>
            <a:br>
              <a:rPr lang="en-US" sz="4100" dirty="0" smtClean="0"/>
            </a:br>
            <a:r>
              <a:rPr lang="en-US" sz="4100" dirty="0" smtClean="0"/>
              <a:t/>
            </a:r>
            <a:br>
              <a:rPr lang="en-US" sz="4100" dirty="0" smtClean="0"/>
            </a:br>
            <a:r>
              <a:rPr lang="en-US" sz="4100" dirty="0" smtClean="0"/>
              <a:t/>
            </a:r>
            <a:br>
              <a:rPr lang="en-US" sz="4100" dirty="0" smtClean="0"/>
            </a:br>
            <a:r>
              <a:rPr lang="en-US" sz="4100" dirty="0" smtClean="0"/>
              <a:t/>
            </a:r>
            <a:br>
              <a:rPr lang="en-US" sz="4100" dirty="0" smtClean="0"/>
            </a:br>
            <a:r>
              <a:rPr lang="en-US" sz="4100" dirty="0" smtClean="0"/>
              <a:t/>
            </a:r>
            <a:br>
              <a:rPr lang="en-US" sz="4100" dirty="0" smtClean="0"/>
            </a:br>
            <a:r>
              <a:rPr lang="en-US" sz="4100" dirty="0" smtClean="0"/>
              <a:t/>
            </a:r>
            <a:br>
              <a:rPr lang="en-US" sz="4100" dirty="0" smtClean="0"/>
            </a:br>
            <a:r>
              <a:rPr lang="en-US" sz="4100" dirty="0" smtClean="0"/>
              <a:t/>
            </a:r>
            <a:br>
              <a:rPr lang="en-US" sz="4100" dirty="0" smtClean="0"/>
            </a:br>
            <a:r>
              <a:rPr lang="en-US" sz="4200" dirty="0" smtClean="0"/>
              <a:t>Expatriate Development Series:</a:t>
            </a:r>
            <a:endParaRPr lang="en-US" sz="4200" b="1" u="sng" dirty="0"/>
          </a:p>
        </p:txBody>
      </p:sp>
      <p:sp>
        <p:nvSpPr>
          <p:cNvPr id="3" name="Subtitle 2"/>
          <p:cNvSpPr>
            <a:spLocks noGrp="1"/>
          </p:cNvSpPr>
          <p:nvPr>
            <p:ph type="subTitle" idx="1"/>
          </p:nvPr>
        </p:nvSpPr>
        <p:spPr/>
        <p:txBody>
          <a:bodyPr/>
          <a:lstStyle/>
          <a:p>
            <a:r>
              <a:rPr lang="en-US" dirty="0" smtClean="0"/>
              <a:t>International Leadership </a:t>
            </a:r>
            <a:r>
              <a:rPr lang="en-US" dirty="0" smtClean="0"/>
              <a:t>- Standards</a:t>
            </a:r>
            <a:endParaRPr lang="en-US" dirty="0"/>
          </a:p>
        </p:txBody>
      </p:sp>
      <p:pic>
        <p:nvPicPr>
          <p:cNvPr id="4" name="Picture 3" descr="University"/>
          <p:cNvPicPr>
            <a:picLocks noChangeAspect="1" noChangeArrowheads="1"/>
          </p:cNvPicPr>
          <p:nvPr/>
        </p:nvPicPr>
        <p:blipFill>
          <a:blip r:embed="rId3" cstate="print"/>
          <a:srcRect b="39999"/>
          <a:stretch>
            <a:fillRect/>
          </a:stretch>
        </p:blipFill>
        <p:spPr bwMode="auto">
          <a:xfrm>
            <a:off x="457199" y="6096000"/>
            <a:ext cx="914401" cy="598517"/>
          </a:xfrm>
          <a:prstGeom prst="rect">
            <a:avLst/>
          </a:prstGeom>
          <a:noFill/>
        </p:spPr>
      </p:pic>
      <p:pic>
        <p:nvPicPr>
          <p:cNvPr id="10" name="Picture 9" descr="latin_america.gif"/>
          <p:cNvPicPr>
            <a:picLocks noChangeAspect="1"/>
          </p:cNvPicPr>
          <p:nvPr/>
        </p:nvPicPr>
        <p:blipFill>
          <a:blip r:embed="rId4" cstate="print"/>
          <a:srcRect l="4092" t="5556" r="1391" b="3333"/>
          <a:stretch>
            <a:fillRect/>
          </a:stretch>
        </p:blipFill>
        <p:spPr>
          <a:xfrm>
            <a:off x="76198" y="304800"/>
            <a:ext cx="4724401" cy="5534299"/>
          </a:xfrm>
          <a:prstGeom prst="rect">
            <a:avLst/>
          </a:prstGeom>
        </p:spPr>
      </p:pic>
    </p:spTree>
    <p:extLst>
      <p:ext uri="{BB962C8B-B14F-4D97-AF65-F5344CB8AC3E}">
        <p14:creationId xmlns="" xmlns:p14="http://schemas.microsoft.com/office/powerpoint/2010/main" val="2406808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International Leadership</a:t>
            </a:r>
            <a:endParaRPr lang="en-US" sz="4000" dirty="0"/>
          </a:p>
        </p:txBody>
      </p:sp>
      <p:sp>
        <p:nvSpPr>
          <p:cNvPr id="4" name="Content Placeholder 3"/>
          <p:cNvSpPr>
            <a:spLocks noGrp="1"/>
          </p:cNvSpPr>
          <p:nvPr>
            <p:ph sz="quarter" idx="2"/>
          </p:nvPr>
        </p:nvSpPr>
        <p:spPr>
          <a:ln w="28575">
            <a:solidFill>
              <a:schemeClr val="accent2"/>
            </a:solidFill>
          </a:ln>
        </p:spPr>
        <p:txBody>
          <a:bodyPr>
            <a:normAutofit fontScale="92500" lnSpcReduction="20000"/>
          </a:bodyPr>
          <a:lstStyle/>
          <a:p>
            <a:r>
              <a:rPr lang="en-US" sz="2600" b="1" dirty="0" smtClean="0">
                <a:solidFill>
                  <a:srgbClr val="002060"/>
                </a:solidFill>
              </a:rPr>
              <a:t>Power and Position</a:t>
            </a:r>
          </a:p>
          <a:p>
            <a:r>
              <a:rPr lang="en-US" sz="2600" b="1" dirty="0" smtClean="0">
                <a:solidFill>
                  <a:srgbClr val="002060"/>
                </a:solidFill>
              </a:rPr>
              <a:t>Goal Setting</a:t>
            </a:r>
          </a:p>
          <a:p>
            <a:r>
              <a:rPr lang="en-US" sz="2600" b="1" dirty="0" smtClean="0">
                <a:solidFill>
                  <a:srgbClr val="002060"/>
                </a:solidFill>
              </a:rPr>
              <a:t>Achievement</a:t>
            </a:r>
          </a:p>
          <a:p>
            <a:r>
              <a:rPr lang="en-US" sz="2600" b="1" dirty="0" smtClean="0">
                <a:solidFill>
                  <a:srgbClr val="002060"/>
                </a:solidFill>
              </a:rPr>
              <a:t>Cultural Expectations</a:t>
            </a:r>
          </a:p>
          <a:p>
            <a:r>
              <a:rPr lang="en-US" sz="2600" b="1" dirty="0" smtClean="0">
                <a:solidFill>
                  <a:srgbClr val="002060"/>
                </a:solidFill>
              </a:rPr>
              <a:t>Corporate Expectations</a:t>
            </a:r>
          </a:p>
          <a:p>
            <a:r>
              <a:rPr lang="en-US" sz="2600" b="1" dirty="0" smtClean="0">
                <a:solidFill>
                  <a:srgbClr val="002060"/>
                </a:solidFill>
              </a:rPr>
              <a:t>Navigating Expectations</a:t>
            </a:r>
          </a:p>
          <a:p>
            <a:r>
              <a:rPr lang="en-US" sz="2600" b="1" dirty="0" smtClean="0">
                <a:solidFill>
                  <a:srgbClr val="002060"/>
                </a:solidFill>
              </a:rPr>
              <a:t>Adaptability</a:t>
            </a:r>
            <a:endParaRPr lang="en-US" sz="2600" b="1" dirty="0">
              <a:solidFill>
                <a:srgbClr val="002060"/>
              </a:solidFill>
            </a:endParaRPr>
          </a:p>
        </p:txBody>
      </p:sp>
      <p:sp>
        <p:nvSpPr>
          <p:cNvPr id="9" name="Content Placeholder 8"/>
          <p:cNvSpPr>
            <a:spLocks noGrp="1"/>
          </p:cNvSpPr>
          <p:nvPr>
            <p:ph sz="quarter" idx="4"/>
          </p:nvPr>
        </p:nvSpPr>
        <p:spPr>
          <a:ln w="28575">
            <a:solidFill>
              <a:schemeClr val="accent4"/>
            </a:solidFill>
          </a:ln>
        </p:spPr>
        <p:txBody>
          <a:bodyPr/>
          <a:lstStyle/>
          <a:p>
            <a:r>
              <a:rPr lang="en-US" sz="2600" b="1" dirty="0">
                <a:solidFill>
                  <a:srgbClr val="002060"/>
                </a:solidFill>
              </a:rPr>
              <a:t>Influence and Ambassadorship</a:t>
            </a:r>
          </a:p>
          <a:p>
            <a:r>
              <a:rPr lang="en-US" sz="2600" b="1" dirty="0">
                <a:solidFill>
                  <a:srgbClr val="002060"/>
                </a:solidFill>
              </a:rPr>
              <a:t>Direction and Definition</a:t>
            </a:r>
          </a:p>
          <a:p>
            <a:r>
              <a:rPr lang="en-US" sz="2600" b="1" dirty="0">
                <a:solidFill>
                  <a:srgbClr val="002060"/>
                </a:solidFill>
              </a:rPr>
              <a:t>Communication: Role in </a:t>
            </a:r>
            <a:r>
              <a:rPr lang="en-US" sz="2600" b="1" dirty="0" smtClean="0">
                <a:solidFill>
                  <a:srgbClr val="002060"/>
                </a:solidFill>
              </a:rPr>
              <a:t>motivation</a:t>
            </a:r>
          </a:p>
          <a:p>
            <a:r>
              <a:rPr lang="en-US" sz="2600" b="1" dirty="0" smtClean="0">
                <a:solidFill>
                  <a:srgbClr val="002060"/>
                </a:solidFill>
              </a:rPr>
              <a:t>Gender differences </a:t>
            </a:r>
            <a:r>
              <a:rPr lang="en-US" sz="2600" b="1" smtClean="0">
                <a:solidFill>
                  <a:srgbClr val="002060"/>
                </a:solidFill>
              </a:rPr>
              <a:t>in leadership</a:t>
            </a:r>
            <a:endParaRPr lang="en-US" sz="2600" b="1" dirty="0">
              <a:solidFill>
                <a:srgbClr val="002060"/>
              </a:solidFill>
            </a:endParaRPr>
          </a:p>
          <a:p>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9A4762D5-CFE3-46DE-B3F3-255449564CFB}" type="slidenum">
              <a:rPr lang="en-US" smtClean="0"/>
              <a:pPr/>
              <a:t>2</a:t>
            </a:fld>
            <a:endParaRPr lang="en-US" dirty="0"/>
          </a:p>
        </p:txBody>
      </p:sp>
      <p:sp>
        <p:nvSpPr>
          <p:cNvPr id="7" name="Text Placeholder 6"/>
          <p:cNvSpPr>
            <a:spLocks noGrp="1"/>
          </p:cNvSpPr>
          <p:nvPr>
            <p:ph type="body" sz="quarter" idx="1"/>
          </p:nvPr>
        </p:nvSpPr>
        <p:spPr>
          <a:xfrm>
            <a:off x="609600" y="1660240"/>
            <a:ext cx="3886200" cy="640080"/>
          </a:xfrm>
        </p:spPr>
        <p:txBody>
          <a:bodyPr/>
          <a:lstStyle/>
          <a:p>
            <a:r>
              <a:rPr lang="en-US" dirty="0" smtClean="0"/>
              <a:t>Standards (Section1)</a:t>
            </a:r>
            <a:endParaRPr lang="en-US" dirty="0"/>
          </a:p>
        </p:txBody>
      </p:sp>
      <p:sp>
        <p:nvSpPr>
          <p:cNvPr id="8" name="Text Placeholder 7"/>
          <p:cNvSpPr>
            <a:spLocks noGrp="1"/>
          </p:cNvSpPr>
          <p:nvPr>
            <p:ph type="body" sz="quarter" idx="3"/>
          </p:nvPr>
        </p:nvSpPr>
        <p:spPr>
          <a:xfrm>
            <a:off x="4800600" y="1660240"/>
            <a:ext cx="3886200" cy="640080"/>
          </a:xfrm>
        </p:spPr>
        <p:txBody>
          <a:bodyPr>
            <a:normAutofit lnSpcReduction="10000"/>
          </a:bodyPr>
          <a:lstStyle/>
          <a:p>
            <a:r>
              <a:rPr lang="en-US" dirty="0" smtClean="0"/>
              <a:t>Motivation &amp; Workplace behavior (Section2)</a:t>
            </a:r>
            <a:endParaRPr lang="en-US" dirty="0"/>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egacee.com/Assets/LeaderImages/TFLeadership/ArrowLead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2895600"/>
            <a:ext cx="2743200" cy="2819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smtClean="0">
                <a:solidFill>
                  <a:srgbClr val="002060"/>
                </a:solidFill>
              </a:rPr>
              <a:t>Standards: Power &amp; Position</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3</a:t>
            </a:fld>
            <a:endParaRPr lang="en-US"/>
          </a:p>
        </p:txBody>
      </p:sp>
      <p:sp>
        <p:nvSpPr>
          <p:cNvPr id="4" name="Content Placeholder 3"/>
          <p:cNvSpPr>
            <a:spLocks noGrp="1"/>
          </p:cNvSpPr>
          <p:nvPr>
            <p:ph sz="quarter" idx="1"/>
          </p:nvPr>
        </p:nvSpPr>
        <p:spPr>
          <a:xfrm>
            <a:off x="242460" y="1562100"/>
            <a:ext cx="8153400" cy="4495800"/>
          </a:xfrm>
        </p:spPr>
        <p:txBody>
          <a:bodyPr/>
          <a:lstStyle/>
          <a:p>
            <a:r>
              <a:rPr lang="en-US" sz="2600" dirty="0" smtClean="0"/>
              <a:t>Authoritarian Leadership is norm </a:t>
            </a:r>
          </a:p>
          <a:p>
            <a:r>
              <a:rPr lang="en-US" sz="2600" dirty="0" smtClean="0"/>
              <a:t>Strong leadership is expected</a:t>
            </a:r>
          </a:p>
          <a:p>
            <a:r>
              <a:rPr lang="en-US" sz="2600" dirty="0" smtClean="0"/>
              <a:t>In general, Men &gt; Women </a:t>
            </a:r>
          </a:p>
        </p:txBody>
      </p:sp>
      <p:pic>
        <p:nvPicPr>
          <p:cNvPr id="5" name="Picture 5" descr="University"/>
          <p:cNvPicPr>
            <a:picLocks noChangeAspect="1" noChangeArrowheads="1"/>
          </p:cNvPicPr>
          <p:nvPr/>
        </p:nvPicPr>
        <p:blipFill>
          <a:blip r:embed="rId4" cstate="print"/>
          <a:srcRect b="39999"/>
          <a:stretch>
            <a:fillRect/>
          </a:stretch>
        </p:blipFill>
        <p:spPr bwMode="auto">
          <a:xfrm>
            <a:off x="8534400" y="0"/>
            <a:ext cx="609600" cy="39901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Standards: Power &amp; Position</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4</a:t>
            </a:fld>
            <a:endParaRPr lang="en-US"/>
          </a:p>
        </p:txBody>
      </p:sp>
      <p:sp>
        <p:nvSpPr>
          <p:cNvPr id="4" name="Content Placeholder 3"/>
          <p:cNvSpPr>
            <a:spLocks noGrp="1"/>
          </p:cNvSpPr>
          <p:nvPr>
            <p:ph sz="quarter" idx="1"/>
          </p:nvPr>
        </p:nvSpPr>
        <p:spPr>
          <a:xfrm>
            <a:off x="242460" y="1562100"/>
            <a:ext cx="8153400" cy="4495800"/>
          </a:xfrm>
        </p:spPr>
        <p:txBody>
          <a:bodyPr/>
          <a:lstStyle/>
          <a:p>
            <a:r>
              <a:rPr lang="en-US" sz="2600" b="1" dirty="0" smtClean="0"/>
              <a:t>Inclusion is not necessarily the norm</a:t>
            </a:r>
          </a:p>
          <a:p>
            <a:pPr lvl="1"/>
            <a:r>
              <a:rPr lang="en-US" sz="2400" dirty="0" smtClean="0"/>
              <a:t>Inclusion is growing </a:t>
            </a:r>
          </a:p>
          <a:p>
            <a:pPr lvl="1"/>
            <a:r>
              <a:rPr lang="en-US" sz="2400" dirty="0" smtClean="0"/>
              <a:t>Need to gauge the company for readiness</a:t>
            </a:r>
          </a:p>
          <a:p>
            <a:pPr lvl="1"/>
            <a:r>
              <a:rPr lang="en-US" sz="2400" dirty="0" smtClean="0"/>
              <a:t>While preferred in the U.S. forcing inclusion can result in reduced performance</a:t>
            </a:r>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6" name="Picture 2" descr="http://cms.horus.be/files/99935/MediaArchive/Inclusion%20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38400" y="4171949"/>
            <a:ext cx="4048125" cy="268605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jobs.northhighland.com/sites/northhighland/images/cp-inclusion-and-diversity-img.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38800" y="3976687"/>
            <a:ext cx="3314700" cy="280987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Power &amp; Position (cont’d)</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5</a:t>
            </a:fld>
            <a:endParaRPr lang="en-US"/>
          </a:p>
        </p:txBody>
      </p:sp>
      <p:sp>
        <p:nvSpPr>
          <p:cNvPr id="4" name="Content Placeholder 3"/>
          <p:cNvSpPr>
            <a:spLocks noGrp="1"/>
          </p:cNvSpPr>
          <p:nvPr>
            <p:ph sz="quarter" idx="1"/>
          </p:nvPr>
        </p:nvSpPr>
        <p:spPr>
          <a:xfrm>
            <a:off x="228600" y="1600200"/>
            <a:ext cx="8150352" cy="4876800"/>
          </a:xfrm>
        </p:spPr>
        <p:txBody>
          <a:bodyPr>
            <a:normAutofit/>
          </a:bodyPr>
          <a:lstStyle/>
          <a:p>
            <a:r>
              <a:rPr lang="en-US" dirty="0" smtClean="0"/>
              <a:t>Position does not necessarily indicate power</a:t>
            </a:r>
          </a:p>
          <a:p>
            <a:pPr lvl="1"/>
            <a:r>
              <a:rPr lang="en-US" dirty="0" smtClean="0"/>
              <a:t>Positions may be offered  for :</a:t>
            </a:r>
          </a:p>
          <a:p>
            <a:pPr lvl="2"/>
            <a:r>
              <a:rPr lang="en-US" dirty="0" smtClean="0"/>
              <a:t>Past performance</a:t>
            </a:r>
          </a:p>
          <a:p>
            <a:pPr lvl="2"/>
            <a:r>
              <a:rPr lang="en-US" dirty="0" smtClean="0"/>
              <a:t>Service</a:t>
            </a:r>
          </a:p>
          <a:p>
            <a:pPr lvl="2"/>
            <a:r>
              <a:rPr lang="en-US" dirty="0" smtClean="0"/>
              <a:t>Relation</a:t>
            </a:r>
          </a:p>
          <a:p>
            <a:pPr lvl="2"/>
            <a:r>
              <a:rPr lang="en-US" dirty="0" smtClean="0"/>
              <a:t>Longevity</a:t>
            </a:r>
          </a:p>
          <a:p>
            <a:pPr lvl="2"/>
            <a:r>
              <a:rPr lang="en-US" dirty="0" smtClean="0"/>
              <a:t>Alliances</a:t>
            </a:r>
          </a:p>
          <a:p>
            <a:pPr lvl="1">
              <a:buNone/>
            </a:pPr>
            <a:endParaRPr lang="en-US" dirty="0"/>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2052" name="Picture 4" descr="http://1.bp.blogspot.com/_6iifp1LS9ng/TSIgSivvkvI/AAAAAAAAAQ4/7sUbL5K7s3k/s1600/Leadership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81400" y="4473773"/>
            <a:ext cx="3317169" cy="2247591"/>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jlyu1\AppData\Local\Microsoft\Windows\Temporary Internet Files\Content.IE5\27QI2ZGE\MC900019803[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61316" y="4343400"/>
            <a:ext cx="2154084" cy="225511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Power &amp; Position (cont’d)</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6</a:t>
            </a:fld>
            <a:endParaRPr lang="en-US"/>
          </a:p>
        </p:txBody>
      </p:sp>
      <p:sp>
        <p:nvSpPr>
          <p:cNvPr id="4" name="Content Placeholder 3"/>
          <p:cNvSpPr>
            <a:spLocks noGrp="1"/>
          </p:cNvSpPr>
          <p:nvPr>
            <p:ph sz="quarter" idx="1"/>
          </p:nvPr>
        </p:nvSpPr>
        <p:spPr>
          <a:xfrm>
            <a:off x="350181" y="1676400"/>
            <a:ext cx="8150352" cy="4495800"/>
          </a:xfrm>
        </p:spPr>
        <p:txBody>
          <a:bodyPr>
            <a:normAutofit/>
          </a:bodyPr>
          <a:lstStyle/>
          <a:p>
            <a:r>
              <a:rPr lang="en-US" sz="2600" dirty="0" smtClean="0"/>
              <a:t>Position  requires respect</a:t>
            </a:r>
          </a:p>
          <a:p>
            <a:r>
              <a:rPr lang="en-US" sz="2600" dirty="0" smtClean="0"/>
              <a:t>Those who can dispense positions do have power</a:t>
            </a:r>
            <a:endParaRPr lang="en-US" dirty="0"/>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3074" name="Picture 2" descr="http://www.unwelcomeguests.net/images/7/75/28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48400" y="3962400"/>
            <a:ext cx="2731571" cy="271215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076" name="Picture 4" descr="http://meditation.dmc.tv/images/meditationNAW/zi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38600" y="4475798"/>
            <a:ext cx="2450223" cy="20888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Power &amp; Position (cont’d)</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7</a:t>
            </a:fld>
            <a:endParaRPr lang="en-US"/>
          </a:p>
        </p:txBody>
      </p:sp>
      <p:sp>
        <p:nvSpPr>
          <p:cNvPr id="4" name="Content Placeholder 3"/>
          <p:cNvSpPr>
            <a:spLocks noGrp="1"/>
          </p:cNvSpPr>
          <p:nvPr>
            <p:ph sz="quarter" idx="1"/>
          </p:nvPr>
        </p:nvSpPr>
        <p:spPr>
          <a:xfrm>
            <a:off x="353004" y="1600200"/>
            <a:ext cx="8150352" cy="4495800"/>
          </a:xfrm>
        </p:spPr>
        <p:txBody>
          <a:bodyPr>
            <a:normAutofit/>
          </a:bodyPr>
          <a:lstStyle/>
          <a:p>
            <a:r>
              <a:rPr lang="en-US" sz="2600" dirty="0" smtClean="0"/>
              <a:t>Power and Position standards vary by country</a:t>
            </a:r>
          </a:p>
          <a:p>
            <a:pPr lvl="1"/>
            <a:r>
              <a:rPr lang="en-US" sz="2400" dirty="0" smtClean="0"/>
              <a:t>Costa Rica: </a:t>
            </a:r>
          </a:p>
          <a:p>
            <a:pPr lvl="2"/>
            <a:r>
              <a:rPr lang="en-US" sz="2100" dirty="0" smtClean="0"/>
              <a:t>Equality and inclusion expected</a:t>
            </a:r>
          </a:p>
          <a:p>
            <a:pPr lvl="2"/>
            <a:r>
              <a:rPr lang="en-US" sz="2100" dirty="0" smtClean="0"/>
              <a:t>Power demands promptness</a:t>
            </a:r>
          </a:p>
          <a:p>
            <a:pPr lvl="1"/>
            <a:r>
              <a:rPr lang="en-US" sz="2400" dirty="0" smtClean="0"/>
              <a:t>Mexico:</a:t>
            </a:r>
          </a:p>
          <a:p>
            <a:pPr lvl="1"/>
            <a:r>
              <a:rPr lang="en-US" sz="2400" dirty="0" smtClean="0"/>
              <a:t>Male dominant</a:t>
            </a:r>
          </a:p>
          <a:p>
            <a:pPr lvl="1">
              <a:buNone/>
            </a:pPr>
            <a:endParaRPr lang="en-US" dirty="0" smtClean="0"/>
          </a:p>
          <a:p>
            <a:pPr lvl="1"/>
            <a:endParaRPr lang="en-US" dirty="0"/>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4100" name="Picture 4" descr="http://www.infoplease.com/images/mexico.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46278" y="3581400"/>
            <a:ext cx="2273544" cy="1678517"/>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dg6e96905yfdg.cloudfront.net/wp-content/uploads/2011/09/Costa_Rica.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24400" y="5122555"/>
            <a:ext cx="2288822" cy="1608446"/>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deoxy.org/img/bathroom.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50257" y="4581737"/>
            <a:ext cx="1657350" cy="170979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Goal Setting</a:t>
            </a:r>
            <a:endParaRPr lang="en-US" sz="3600" b="1"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9A4762D5-CFE3-46DE-B3F3-255449564CFB}" type="slidenum">
              <a:rPr lang="en-US" smtClean="0"/>
              <a:pPr/>
              <a:t>8</a:t>
            </a:fld>
            <a:endParaRPr lang="en-US"/>
          </a:p>
        </p:txBody>
      </p:sp>
      <p:sp>
        <p:nvSpPr>
          <p:cNvPr id="4" name="Content Placeholder 3"/>
          <p:cNvSpPr>
            <a:spLocks noGrp="1"/>
          </p:cNvSpPr>
          <p:nvPr>
            <p:ph sz="quarter" idx="1"/>
          </p:nvPr>
        </p:nvSpPr>
        <p:spPr>
          <a:xfrm>
            <a:off x="381000" y="1600200"/>
            <a:ext cx="8153400" cy="4495800"/>
          </a:xfrm>
        </p:spPr>
        <p:txBody>
          <a:bodyPr>
            <a:normAutofit/>
          </a:bodyPr>
          <a:lstStyle/>
          <a:p>
            <a:r>
              <a:rPr lang="en-US" sz="2600" dirty="0" smtClean="0"/>
              <a:t>Goal setting must meet local custom</a:t>
            </a:r>
          </a:p>
          <a:p>
            <a:endParaRPr lang="en-US" sz="2600" dirty="0" smtClean="0"/>
          </a:p>
          <a:p>
            <a:endParaRPr lang="en-US" sz="2600" dirty="0" smtClean="0"/>
          </a:p>
          <a:p>
            <a:endParaRPr lang="en-US" sz="2600" dirty="0" smtClean="0"/>
          </a:p>
          <a:p>
            <a:endParaRPr lang="en-US" sz="2600" dirty="0" smtClean="0"/>
          </a:p>
          <a:p>
            <a:endParaRPr lang="en-US" sz="2600" dirty="0" smtClean="0"/>
          </a:p>
          <a:p>
            <a:r>
              <a:rPr lang="en-US" sz="2600" dirty="0" smtClean="0"/>
              <a:t>Goal setting must be clear</a:t>
            </a:r>
          </a:p>
        </p:txBody>
      </p:sp>
      <p:pic>
        <p:nvPicPr>
          <p:cNvPr id="5" name="Picture 5" descr="University"/>
          <p:cNvPicPr>
            <a:picLocks noChangeAspect="1" noChangeArrowheads="1"/>
          </p:cNvPicPr>
          <p:nvPr/>
        </p:nvPicPr>
        <p:blipFill>
          <a:blip r:embed="rId3" cstate="print"/>
          <a:srcRect b="39999"/>
          <a:stretch>
            <a:fillRect/>
          </a:stretch>
        </p:blipFill>
        <p:spPr bwMode="auto">
          <a:xfrm>
            <a:off x="8534400" y="0"/>
            <a:ext cx="609600" cy="399011"/>
          </a:xfrm>
          <a:prstGeom prst="rect">
            <a:avLst/>
          </a:prstGeom>
          <a:noFill/>
        </p:spPr>
      </p:pic>
      <p:pic>
        <p:nvPicPr>
          <p:cNvPr id="6147" name="Picture 3" descr="C:\Users\jlyu1\AppData\Local\Microsoft\Windows\Temporary Internet Files\Content.IE5\27QI2ZGE\MC900303033[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10400" y="5029200"/>
            <a:ext cx="1981200" cy="1634490"/>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jlyu1\AppData\Local\Microsoft\Windows\Temporary Internet Files\Content.IE5\Y03VIG4K\MC900341837[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86600" y="1828800"/>
            <a:ext cx="1828800" cy="150876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eadership in the International Environment&amp;quot;&quot;/&gt;&lt;property id=&quot;20307&quot; value=&quot;256&quot;/&gt;&lt;/object&gt;&lt;object type=&quot;3&quot; unique_id=&quot;10140&quot;&gt;&lt;property id=&quot;20148&quot; value=&quot;5&quot;/&gt;&lt;property id=&quot;20300&quot; value=&quot;Slide 2 - &amp;quot;Leadership - Standards&amp;quot;&quot;/&gt;&lt;property id=&quot;20307&quot; value=&quot;257&quot;/&gt;&lt;/object&gt;&lt;object type=&quot;3&quot; unique_id=&quot;10141&quot;&gt;&lt;property id=&quot;20148&quot; value=&quot;5&quot;/&gt;&lt;property id=&quot;20300&quot; value=&quot;Slide 3 - &amp;quot;Standards – Power &amp;amp; Position&amp;quot;&quot;/&gt;&lt;property id=&quot;20307&quot; value=&quot;265&quot;/&gt;&lt;/object&gt;&lt;object type=&quot;3&quot; unique_id=&quot;10142&quot;&gt;&lt;property id=&quot;20148&quot; value=&quot;5&quot;/&gt;&lt;property id=&quot;20300&quot; value=&quot;Slide 7 - &amp;quot;Standards – Goal Setting&amp;quot;&quot;/&gt;&lt;property id=&quot;20307&quot; value=&quot;258&quot;/&gt;&lt;/object&gt;&lt;object type=&quot;3&quot; unique_id=&quot;10143&quot;&gt;&lt;property id=&quot;20148&quot; value=&quot;5&quot;/&gt;&lt;property id=&quot;20300&quot; value=&quot;Slide 9 - &amp;quot;Standards – Achievement&amp;quot;&quot;/&gt;&lt;property id=&quot;20307&quot; value=&quot;259&quot;/&gt;&lt;/object&gt;&lt;object type=&quot;3&quot; unique_id=&quot;10144&quot;&gt;&lt;property id=&quot;20148&quot; value=&quot;5&quot;/&gt;&lt;property id=&quot;20300&quot; value=&quot;Slide 11 - &amp;quot;Standards – Cultural Expectations&amp;quot;&quot;/&gt;&lt;property id=&quot;20307&quot; value=&quot;260&quot;/&gt;&lt;/object&gt;&lt;object type=&quot;3&quot; unique_id=&quot;10145&quot;&gt;&lt;property id=&quot;20148&quot; value=&quot;5&quot;/&gt;&lt;property id=&quot;20300&quot; value=&quot;Slide 13 - &amp;quot;Standards – Corporate Expectations&amp;quot;&quot;/&gt;&lt;property id=&quot;20307&quot; value=&quot;261&quot;/&gt;&lt;/object&gt;&lt;object type=&quot;3&quot; unique_id=&quot;10146&quot;&gt;&lt;property id=&quot;20148&quot; value=&quot;5&quot;/&gt;&lt;property id=&quot;20300&quot; value=&quot;Slide 14 - &amp;quot;Standards – Navigating Expectations&amp;quot;&quot;/&gt;&lt;property id=&quot;20307&quot; value=&quot;262&quot;/&gt;&lt;/object&gt;&lt;object type=&quot;3&quot; unique_id=&quot;10147&quot;&gt;&lt;property id=&quot;20148&quot; value=&quot;5&quot;/&gt;&lt;property id=&quot;20300&quot; value=&quot;Slide 18 - &amp;quot;Standards – Adaptability&amp;quot;&quot;/&gt;&lt;property id=&quot;20307&quot; value=&quot;263&quot;/&gt;&lt;/object&gt;&lt;object type=&quot;3&quot; unique_id=&quot;10148&quot;&gt;&lt;property id=&quot;20148&quot; value=&quot;5&quot;/&gt;&lt;property id=&quot;20300&quot; value=&quot;Slide 20 - &amp;quot;Leadership – Motivation &amp;amp; Workplace Behavior&amp;quot;&quot;/&gt;&lt;property id=&quot;20307&quot; value=&quot;264&quot;/&gt;&lt;/object&gt;&lt;object type=&quot;3&quot; unique_id=&quot;10149&quot;&gt;&lt;property id=&quot;20148&quot; value=&quot;5&quot;/&gt;&lt;property id=&quot;20300&quot; value=&quot;Slide 21 - &amp;quot;Leadership – Motivation &amp;amp; Workplace Behavior&amp;quot;&quot;/&gt;&lt;property id=&quot;20307&quot; value=&quot;291&quot;/&gt;&lt;/object&gt;&lt;object type=&quot;3&quot; unique_id=&quot;10150&quot;&gt;&lt;property id=&quot;20148&quot; value=&quot;5&quot;/&gt;&lt;property id=&quot;20300&quot; value=&quot;Slide 24 - &amp;quot;Leadership – Motivation &amp;amp; Workplace Behavior&amp;quot;&quot;/&gt;&lt;property id=&quot;20307&quot; value=&quot;292&quot;/&gt;&lt;/object&gt;&lt;object type=&quot;3&quot; unique_id=&quot;10151&quot;&gt;&lt;property id=&quot;20148&quot; value=&quot;5&quot;/&gt;&lt;property id=&quot;20300&quot; value=&quot;Slide 26 - &amp;quot;Leadership – Motivation &amp;amp; Workplace Behavior&amp;quot;&quot;/&gt;&lt;property id=&quot;20307&quot; value=&quot;293&quot;/&gt;&lt;/object&gt;&lt;object type=&quot;3&quot; unique_id=&quot;10152&quot;&gt;&lt;property id=&quot;20148&quot; value=&quot;5&quot;/&gt;&lt;property id=&quot;20300&quot; value=&quot;Slide 28 - &amp;quot;Leadership – The Sexes&amp;quot;&quot;/&gt;&lt;property id=&quot;20307&quot; value=&quot;269&quot;/&gt;&lt;/object&gt;&lt;object type=&quot;3&quot; unique_id=&quot;10153&quot;&gt;&lt;property id=&quot;20148&quot; value=&quot;5&quot;/&gt;&lt;property id=&quot;20300&quot; value=&quot;Slide 29 - &amp;quot;The Sexes – Social Norms: Men&amp;quot;&quot;/&gt;&lt;property id=&quot;20307&quot; value=&quot;270&quot;/&gt;&lt;/object&gt;&lt;object type=&quot;3&quot; unique_id=&quot;10154&quot;&gt;&lt;property id=&quot;20148&quot; value=&quot;5&quot;/&gt;&lt;property id=&quot;20300&quot; value=&quot;Slide 31 - &amp;quot;The Sexes – Social Norms: Women&amp;quot;&quot;/&gt;&lt;property id=&quot;20307&quot; value=&quot;271&quot;/&gt;&lt;/object&gt;&lt;object type=&quot;3&quot; unique_id=&quot;10155&quot;&gt;&lt;property id=&quot;20148&quot; value=&quot;5&quot;/&gt;&lt;property id=&quot;20300&quot; value=&quot;Slide 33 - &amp;quot;The Sexes – Social Engagement: Men&amp;quot;&quot;/&gt;&lt;property id=&quot;20307&quot; value=&quot;272&quot;/&gt;&lt;/object&gt;&lt;object type=&quot;3&quot; unique_id=&quot;10156&quot;&gt;&lt;property id=&quot;20148&quot; value=&quot;5&quot;/&gt;&lt;property id=&quot;20300&quot; value=&quot;Slide 35 - &amp;quot;The Sexes – Social Engagement: Women&amp;quot;&quot;/&gt;&lt;property id=&quot;20307&quot; value=&quot;273&quot;/&gt;&lt;/object&gt;&lt;object type=&quot;3&quot; unique_id=&quot;10157&quot;&gt;&lt;property id=&quot;20148&quot; value=&quot;5&quot;/&gt;&lt;property id=&quot;20300&quot; value=&quot;Slide 36 - &amp;quot;The Sexes – Social Engagement: Interaction&amp;quot;&quot;/&gt;&lt;property id=&quot;20307&quot; value=&quot;274&quot;/&gt;&lt;/object&gt;&lt;object type=&quot;3&quot; unique_id=&quot;10160&quot;&gt;&lt;property id=&quot;20148&quot; value=&quot;5&quot;/&gt;&lt;property id=&quot;20300&quot; value=&quot;Slide 37 - &amp;quot;The Sexes – Age&amp;quot;&quot;/&gt;&lt;property id=&quot;20307&quot; value=&quot;277&quot;/&gt;&lt;/object&gt;&lt;object type=&quot;3&quot; unique_id=&quot;10161&quot;&gt;&lt;property id=&quot;20148&quot; value=&quot;5&quot;/&gt;&lt;property id=&quot;20300&quot; value=&quot;Slide 39 - &amp;quot;Leadership – &amp;quot;&quot;/&gt;&lt;property id=&quot;20307&quot; value=&quot;280&quot;/&gt;&lt;/object&gt;&lt;object type=&quot;3&quot; unique_id=&quot;10162&quot;&gt;&lt;property id=&quot;20148&quot; value=&quot;5&quot;/&gt;&lt;property id=&quot;20300&quot; value=&quot;Slide 40 - &amp;quot;Goal Setting &amp;amp; Measurement&amp;quot;&quot;/&gt;&lt;property id=&quot;20307&quot; value=&quot;285&quot;/&gt;&lt;/object&gt;&lt;object type=&quot;3&quot; unique_id=&quot;10163&quot;&gt;&lt;property id=&quot;20148&quot; value=&quot;5&quot;/&gt;&lt;property id=&quot;20300&quot; value=&quot;Slide 42 - &amp;quot;Goal Setting &amp;amp; Measurement&amp;quot;&quot;/&gt;&lt;property id=&quot;20307&quot; value=&quot;286&quot;/&gt;&lt;/object&gt;&lt;object type=&quot;3&quot; unique_id=&quot;10164&quot;&gt;&lt;property id=&quot;20148&quot; value=&quot;5&quot;/&gt;&lt;property id=&quot;20300&quot; value=&quot;Slide 45 - &amp;quot;Goal Setting &amp;amp; Measurement&amp;quot;&quot;/&gt;&lt;property id=&quot;20307&quot; value=&quot;287&quot;/&gt;&lt;/object&gt;&lt;object type=&quot;3&quot; unique_id=&quot;10166&quot;&gt;&lt;property id=&quot;20148&quot; value=&quot;5&quot;/&gt;&lt;property id=&quot;20300&quot; value=&quot;Slide 46 - &amp;quot;Goal Setting &amp;amp; Measurement&amp;quot;&quot;/&gt;&lt;property id=&quot;20307&quot; value=&quot;289&quot;/&gt;&lt;/object&gt;&lt;object type=&quot;3&quot; unique_id=&quot;10167&quot;&gt;&lt;property id=&quot;20148&quot; value=&quot;5&quot;/&gt;&lt;property id=&quot;20300&quot; value=&quot;Slide 51 - &amp;quot;Goal Setting &amp;amp; Measurement&amp;quot;&quot;/&gt;&lt;property id=&quot;20307&quot; value=&quot;290&quot;/&gt;&lt;/object&gt;&lt;object type=&quot;3&quot; unique_id=&quot;10726&quot;&gt;&lt;property id=&quot;20148&quot; value=&quot;5&quot;/&gt;&lt;property id=&quot;20300&quot; value=&quot;Slide 4 - &amp;quot;Standards – Power &amp;amp; Position&amp;quot;&quot;/&gt;&lt;property id=&quot;20307&quot; value=&quot;294&quot;/&gt;&lt;/object&gt;&lt;object type=&quot;3&quot; unique_id=&quot;10727&quot;&gt;&lt;property id=&quot;20148&quot; value=&quot;5&quot;/&gt;&lt;property id=&quot;20300&quot; value=&quot;Slide 5 - &amp;quot;Standards – Power &amp;amp; Position&amp;quot;&quot;/&gt;&lt;property id=&quot;20307&quot; value=&quot;295&quot;/&gt;&lt;/object&gt;&lt;object type=&quot;3&quot; unique_id=&quot;10728&quot;&gt;&lt;property id=&quot;20148&quot; value=&quot;5&quot;/&gt;&lt;property id=&quot;20300&quot; value=&quot;Slide 6 - &amp;quot;Standards – Power &amp;amp; Position&amp;quot;&quot;/&gt;&lt;property id=&quot;20307&quot; value=&quot;296&quot;/&gt;&lt;/object&gt;&lt;object type=&quot;3&quot; unique_id=&quot;10729&quot;&gt;&lt;property id=&quot;20148&quot; value=&quot;5&quot;/&gt;&lt;property id=&quot;20300&quot; value=&quot;Slide 8 - &amp;quot;Standards – Goal Setting&amp;quot;&quot;/&gt;&lt;property id=&quot;20307&quot; value=&quot;297&quot;/&gt;&lt;/object&gt;&lt;object type=&quot;3&quot; unique_id=&quot;10730&quot;&gt;&lt;property id=&quot;20148&quot; value=&quot;5&quot;/&gt;&lt;property id=&quot;20300&quot; value=&quot;Slide 10 - &amp;quot;Standards – Achievement&amp;quot;&quot;/&gt;&lt;property id=&quot;20307&quot; value=&quot;298&quot;/&gt;&lt;/object&gt;&lt;object type=&quot;3&quot; unique_id=&quot;10731&quot;&gt;&lt;property id=&quot;20148&quot; value=&quot;5&quot;/&gt;&lt;property id=&quot;20300&quot; value=&quot;Slide 12 - &amp;quot;Standards – Cultural Expectations&amp;quot;&quot;/&gt;&lt;property id=&quot;20307&quot; value=&quot;299&quot;/&gt;&lt;/object&gt;&lt;object type=&quot;3&quot; unique_id=&quot;10732&quot;&gt;&lt;property id=&quot;20148&quot; value=&quot;5&quot;/&gt;&lt;property id=&quot;20300&quot; value=&quot;Slide 15 - &amp;quot;Standards – Navigating Expectations&amp;quot;&quot;/&gt;&lt;property id=&quot;20307&quot; value=&quot;300&quot;/&gt;&lt;/object&gt;&lt;object type=&quot;3&quot; unique_id=&quot;10733&quot;&gt;&lt;property id=&quot;20148&quot; value=&quot;5&quot;/&gt;&lt;property id=&quot;20300&quot; value=&quot;Slide 16 - &amp;quot;Standards – Navigating Expectations&amp;quot;&quot;/&gt;&lt;property id=&quot;20307&quot; value=&quot;301&quot;/&gt;&lt;/object&gt;&lt;object type=&quot;3&quot; unique_id=&quot;10734&quot;&gt;&lt;property id=&quot;20148&quot; value=&quot;5&quot;/&gt;&lt;property id=&quot;20300&quot; value=&quot;Slide 17 - &amp;quot;Standards – Navigating Expectations&amp;quot;&quot;/&gt;&lt;property id=&quot;20307&quot; value=&quot;302&quot;/&gt;&lt;/object&gt;&lt;object type=&quot;3&quot; unique_id=&quot;10855&quot;&gt;&lt;property id=&quot;20148&quot; value=&quot;5&quot;/&gt;&lt;property id=&quot;20300&quot; value=&quot;Slide 19 - &amp;quot;Standards – Adaptability&amp;quot;&quot;/&gt;&lt;property id=&quot;20307&quot; value=&quot;303&quot;/&gt;&lt;/object&gt;&lt;object type=&quot;3&quot; unique_id=&quot;11225&quot;&gt;&lt;property id=&quot;20148&quot; value=&quot;5&quot;/&gt;&lt;property id=&quot;20300&quot; value=&quot;Slide 22 - &amp;quot;Leadership – Motivation &amp;amp; Workplace Behavior&amp;quot;&quot;/&gt;&lt;property id=&quot;20307&quot; value=&quot;304&quot;/&gt;&lt;/object&gt;&lt;object type=&quot;3&quot; unique_id=&quot;11226&quot;&gt;&lt;property id=&quot;20148&quot; value=&quot;5&quot;/&gt;&lt;property id=&quot;20300&quot; value=&quot;Slide 23 - &amp;quot;Leadership – Motivation &amp;amp; Workplace Behavior&amp;quot;&quot;/&gt;&lt;property id=&quot;20307&quot; value=&quot;305&quot;/&gt;&lt;/object&gt;&lt;object type=&quot;3&quot; unique_id=&quot;11227&quot;&gt;&lt;property id=&quot;20148&quot; value=&quot;5&quot;/&gt;&lt;property id=&quot;20300&quot; value=&quot;Slide 25 - &amp;quot;Leadership – Motivation &amp;amp; Workplace Behavior&amp;quot;&quot;/&gt;&lt;property id=&quot;20307&quot; value=&quot;306&quot;/&gt;&lt;/object&gt;&lt;object type=&quot;3&quot; unique_id=&quot;11228&quot;&gt;&lt;property id=&quot;20148&quot; value=&quot;5&quot;/&gt;&lt;property id=&quot;20300&quot; value=&quot;Slide 27 - &amp;quot;Leadership – Motivation &amp;amp; Workplace Behavior&amp;quot;&quot;/&gt;&lt;property id=&quot;20307&quot; value=&quot;307&quot;/&gt;&lt;/object&gt;&lt;object type=&quot;3&quot; unique_id=&quot;11229&quot;&gt;&lt;property id=&quot;20148&quot; value=&quot;5&quot;/&gt;&lt;property id=&quot;20300&quot; value=&quot;Slide 30 - &amp;quot;The Sexes – Social Norms: Men&amp;quot;&quot;/&gt;&lt;property id=&quot;20307&quot; value=&quot;308&quot;/&gt;&lt;/object&gt;&lt;object type=&quot;3&quot; unique_id=&quot;11230&quot;&gt;&lt;property id=&quot;20148&quot; value=&quot;5&quot;/&gt;&lt;property id=&quot;20300&quot; value=&quot;Slide 32 - &amp;quot;The Sexes – Social Norms: Women&amp;quot;&quot;/&gt;&lt;property id=&quot;20307&quot; value=&quot;309&quot;/&gt;&lt;/object&gt;&lt;object type=&quot;3&quot; unique_id=&quot;11231&quot;&gt;&lt;property id=&quot;20148&quot; value=&quot;5&quot;/&gt;&lt;property id=&quot;20300&quot; value=&quot;Slide 34 - &amp;quot;The Sexes – Social Engagement: Men&amp;quot;&quot;/&gt;&lt;property id=&quot;20307&quot; value=&quot;310&quot;/&gt;&lt;/object&gt;&lt;object type=&quot;3&quot; unique_id=&quot;11280&quot;&gt;&lt;property id=&quot;20148&quot; value=&quot;5&quot;/&gt;&lt;property id=&quot;20300&quot; value=&quot;Slide 38 - &amp;quot;The Sexes – Age&amp;quot;&quot;/&gt;&lt;property id=&quot;20307&quot; value=&quot;311&quot;/&gt;&lt;/object&gt;&lt;object type=&quot;3&quot; unique_id=&quot;11849&quot;&gt;&lt;property id=&quot;20148&quot; value=&quot;5&quot;/&gt;&lt;property id=&quot;20300&quot; value=&quot;Slide 41 - &amp;quot;Goal Setting &amp;amp; Measurement&amp;quot;&quot;/&gt;&lt;property id=&quot;20307&quot; value=&quot;312&quot;/&gt;&lt;/object&gt;&lt;object type=&quot;3&quot; unique_id=&quot;11850&quot;&gt;&lt;property id=&quot;20148&quot; value=&quot;5&quot;/&gt;&lt;property id=&quot;20300&quot; value=&quot;Slide 43 - &amp;quot;Goal Setting &amp;amp; Measurement&amp;quot;&quot;/&gt;&lt;property id=&quot;20307&quot; value=&quot;313&quot;/&gt;&lt;/object&gt;&lt;object type=&quot;3&quot; unique_id=&quot;11851&quot;&gt;&lt;property id=&quot;20148&quot; value=&quot;5&quot;/&gt;&lt;property id=&quot;20300&quot; value=&quot;Slide 44 - &amp;quot;Goal Setting &amp;amp; Measurement&amp;quot;&quot;/&gt;&lt;property id=&quot;20307&quot; value=&quot;314&quot;/&gt;&lt;/object&gt;&lt;object type=&quot;3&quot; unique_id=&quot;11852&quot;&gt;&lt;property id=&quot;20148&quot; value=&quot;5&quot;/&gt;&lt;property id=&quot;20300&quot; value=&quot;Slide 47 - &amp;quot;Goal Setting &amp;amp; Measurement&amp;quot;&quot;/&gt;&lt;property id=&quot;20307&quot; value=&quot;315&quot;/&gt;&lt;/object&gt;&lt;object type=&quot;3&quot; unique_id=&quot;11853&quot;&gt;&lt;property id=&quot;20148&quot; value=&quot;5&quot;/&gt;&lt;property id=&quot;20300&quot; value=&quot;Slide 48 - &amp;quot;Goal Setting &amp;amp; Measurement&amp;quot;&quot;/&gt;&lt;property id=&quot;20307&quot; value=&quot;316&quot;/&gt;&lt;/object&gt;&lt;object type=&quot;3&quot; unique_id=&quot;11854&quot;&gt;&lt;property id=&quot;20148&quot; value=&quot;5&quot;/&gt;&lt;property id=&quot;20300&quot; value=&quot;Slide 49 - &amp;quot;Goal Setting &amp;amp; Measurement&amp;quot;&quot;/&gt;&lt;property id=&quot;20307&quot; value=&quot;318&quot;/&gt;&lt;/object&gt;&lt;object type=&quot;3&quot; unique_id=&quot;11855&quot;&gt;&lt;property id=&quot;20148&quot; value=&quot;5&quot;/&gt;&lt;property id=&quot;20300&quot; value=&quot;Slide 50 - &amp;quot;Goal Setting &amp;amp; Measurement&amp;quot;&quot;/&gt;&lt;property id=&quot;20307&quot; value=&quot;317&quot;/&gt;&lt;/object&gt;&lt;object type=&quot;3&quot; unique_id=&quot;11856&quot;&gt;&lt;property id=&quot;20148&quot; value=&quot;5&quot;/&gt;&lt;property id=&quot;20300&quot; value=&quot;Slide 52 - &amp;quot;Goal Setting &amp;amp; Measurement&amp;quot;&quot;/&gt;&lt;property id=&quot;20307&quot; value=&quot;319&quot;/&gt;&lt;/object&gt;&lt;object type=&quot;3&quot; unique_id=&quot;11857&quot;&gt;&lt;property id=&quot;20148&quot; value=&quot;5&quot;/&gt;&lt;property id=&quot;20300&quot; value=&quot;Slide 53 - &amp;quot;Goal Setting &amp;amp; Measurement&amp;quot;&quot;/&gt;&lt;property id=&quot;20307&quot; value=&quot;320&quot;/&gt;&lt;/object&gt;&lt;object type=&quot;3&quot; unique_id=&quot;12024&quot;&gt;&lt;property id=&quot;20148&quot; value=&quot;5&quot;/&gt;&lt;property id=&quot;20300&quot; value=&quot;Slide 54 - &amp;quot;Leadership in the International Environment&amp;quot;&quot;/&gt;&lt;property id=&quot;20307&quot; value=&quot;32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1043</TotalTime>
  <Words>2780</Words>
  <Application>Microsoft Office PowerPoint</Application>
  <PresentationFormat>On-screen Show (4:3)</PresentationFormat>
  <Paragraphs>237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Latin America       Expatriate Development Series:</vt:lpstr>
      <vt:lpstr>Introduction International Retailing: Latin America</vt:lpstr>
      <vt:lpstr>International Leadership</vt:lpstr>
      <vt:lpstr>Standards: Power &amp; Position</vt:lpstr>
      <vt:lpstr>Standards: Power &amp; Position</vt:lpstr>
      <vt:lpstr>Power &amp; Position (cont’d)</vt:lpstr>
      <vt:lpstr>Power &amp; Position (cont’d)</vt:lpstr>
      <vt:lpstr>Power &amp; Position (cont’d)</vt:lpstr>
      <vt:lpstr>Goal Setting</vt:lpstr>
      <vt:lpstr>Goal Setting (cont’d)</vt:lpstr>
      <vt:lpstr>Achievement</vt:lpstr>
      <vt:lpstr>Cultural Expectations</vt:lpstr>
      <vt:lpstr>Cultural Expectations (cont’d)</vt:lpstr>
      <vt:lpstr>Corporate Expectations</vt:lpstr>
      <vt:lpstr>Navigating Expectations</vt:lpstr>
      <vt:lpstr>Navigating Expectations (cont’d)</vt:lpstr>
      <vt:lpstr>Navigating Expectations (cont’d)</vt:lpstr>
      <vt:lpstr>Adaptability</vt:lpstr>
      <vt:lpstr>Adaptability (cont’d)</vt:lpstr>
      <vt:lpstr>Latin America       Expatriate Development Series: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Jones</dc:creator>
  <cp:lastModifiedBy>Robert Jones</cp:lastModifiedBy>
  <cp:revision>93</cp:revision>
  <dcterms:created xsi:type="dcterms:W3CDTF">2011-05-04T14:55:30Z</dcterms:created>
  <dcterms:modified xsi:type="dcterms:W3CDTF">2012-03-08T15:13:01Z</dcterms:modified>
</cp:coreProperties>
</file>