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9" r:id="rId6"/>
    <p:sldId id="268" r:id="rId7"/>
    <p:sldId id="267" r:id="rId8"/>
    <p:sldId id="266" r:id="rId9"/>
    <p:sldId id="265" r:id="rId10"/>
    <p:sldId id="264" r:id="rId11"/>
    <p:sldId id="273" r:id="rId12"/>
    <p:sldId id="272" r:id="rId13"/>
    <p:sldId id="274" r:id="rId14"/>
    <p:sldId id="271" r:id="rId15"/>
    <p:sldId id="270" r:id="rId16"/>
    <p:sldId id="287" r:id="rId17"/>
    <p:sldId id="285" r:id="rId18"/>
    <p:sldId id="260" r:id="rId19"/>
    <p:sldId id="262" r:id="rId20"/>
    <p:sldId id="26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842" autoAdjust="0"/>
  </p:normalViewPr>
  <p:slideViewPr>
    <p:cSldViewPr snapToGrid="0">
      <p:cViewPr varScale="1">
        <p:scale>
          <a:sx n="62" d="100"/>
          <a:sy n="62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BBF0B-D0CC-4ADD-A961-C32683FB9E4A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05DDE-8D38-471C-897E-40281542C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6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Traditional </a:t>
            </a:r>
            <a:r>
              <a:rPr lang="en-US" dirty="0" smtClean="0"/>
              <a:t>grocery outlets:</a:t>
            </a:r>
            <a:r>
              <a:rPr lang="en-US" baseline="0" dirty="0" smtClean="0"/>
              <a:t> Chains and independents </a:t>
            </a:r>
            <a:r>
              <a:rPr lang="en-US" baseline="0" dirty="0" err="1" smtClean="0"/>
              <a:t>Brookshires</a:t>
            </a:r>
            <a:r>
              <a:rPr lang="en-US" baseline="0" dirty="0" smtClean="0"/>
              <a:t> Kroger, Brookshire Brothers</a:t>
            </a:r>
          </a:p>
          <a:p>
            <a:r>
              <a:rPr lang="en-US" baseline="0" dirty="0" smtClean="0"/>
              <a:t>Specialty Grocery: Whole Foods, Fresh, Fresh Market, Natural Grocery</a:t>
            </a:r>
            <a:endParaRPr lang="en-US" dirty="0" smtClean="0"/>
          </a:p>
          <a:p>
            <a:r>
              <a:rPr lang="en-US" dirty="0" smtClean="0"/>
              <a:t>Value grocery outlets: Super 1, Aldi</a:t>
            </a:r>
          </a:p>
          <a:p>
            <a:r>
              <a:rPr lang="en-US" dirty="0" smtClean="0"/>
              <a:t>Supercenters and Mass Merchandisers:</a:t>
            </a:r>
            <a:r>
              <a:rPr lang="en-US" baseline="0" dirty="0" smtClean="0"/>
              <a:t> Target and Walmart</a:t>
            </a:r>
          </a:p>
          <a:p>
            <a:r>
              <a:rPr lang="en-US" baseline="0" dirty="0" smtClean="0"/>
              <a:t>Dollar stores</a:t>
            </a:r>
          </a:p>
          <a:p>
            <a:r>
              <a:rPr lang="en-US" baseline="0" dirty="0" smtClean="0"/>
              <a:t>Pharmacy/Convenience store: CVS, Walgreen</a:t>
            </a:r>
          </a:p>
          <a:p>
            <a:r>
              <a:rPr lang="en-US" baseline="0" dirty="0" smtClean="0"/>
              <a:t>Convenience/Service Station: 7-11, Pilot</a:t>
            </a:r>
          </a:p>
          <a:p>
            <a:r>
              <a:rPr lang="en-US" baseline="0" dirty="0" smtClean="0"/>
              <a:t>Wholesale </a:t>
            </a:r>
            <a:r>
              <a:rPr lang="en-US" baseline="0" dirty="0" smtClean="0"/>
              <a:t>Clubs: Costco, BJ’s, </a:t>
            </a:r>
            <a:r>
              <a:rPr lang="en-US" baseline="0" dirty="0" err="1" smtClean="0"/>
              <a:t>Sams</a:t>
            </a:r>
            <a:r>
              <a:rPr lang="en-US" baseline="0" dirty="0" smtClean="0"/>
              <a:t>, Costco</a:t>
            </a:r>
            <a:endParaRPr lang="en-US" baseline="0" dirty="0" smtClean="0"/>
          </a:p>
          <a:p>
            <a:r>
              <a:rPr lang="en-US" baseline="0" dirty="0" smtClean="0"/>
              <a:t>Online</a:t>
            </a:r>
          </a:p>
          <a:p>
            <a:r>
              <a:rPr lang="en-US" baseline="0" dirty="0" smtClean="0"/>
              <a:t>Television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05DDE-8D38-471C-897E-40281542C9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9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05DDE-8D38-471C-897E-40281542C9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42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05DDE-8D38-471C-897E-40281542C9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49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05DDE-8D38-471C-897E-40281542C9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17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05DDE-8D38-471C-897E-40281542C9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62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05DDE-8D38-471C-897E-40281542C9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92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retailers like </a:t>
            </a:r>
            <a:r>
              <a:rPr lang="en-US" dirty="0" err="1" smtClean="0"/>
              <a:t>Wal-mart</a:t>
            </a:r>
            <a:r>
              <a:rPr lang="en-US" dirty="0" smtClean="0"/>
              <a:t>, </a:t>
            </a:r>
            <a:r>
              <a:rPr lang="en-US" dirty="0" err="1" smtClean="0"/>
              <a:t>Wegmans</a:t>
            </a:r>
            <a:r>
              <a:rPr lang="en-US" dirty="0" smtClean="0"/>
              <a:t>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05DDE-8D38-471C-897E-40281542C9E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64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retailers like Harris Teeter,</a:t>
            </a:r>
            <a:r>
              <a:rPr lang="en-US" baseline="0" dirty="0" smtClean="0"/>
              <a:t> Kroger, </a:t>
            </a:r>
            <a:r>
              <a:rPr lang="en-US" baseline="0" dirty="0" err="1" smtClean="0"/>
              <a:t>Brookshires</a:t>
            </a:r>
            <a:r>
              <a:rPr lang="en-US" baseline="0" dirty="0" smtClean="0"/>
              <a:t>, JC Penney, Macy’s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05DDE-8D38-471C-897E-40281542C9E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46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retailers like Publix and Super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05DDE-8D38-471C-897E-40281542C9E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14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retailers like Publix and Super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05DDE-8D38-471C-897E-40281542C9E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60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retailers like Publix and Super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05DDE-8D38-471C-897E-40281542C9E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60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05DDE-8D38-471C-897E-40281542C9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5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05DDE-8D38-471C-897E-40281542C9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59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05DDE-8D38-471C-897E-40281542C9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81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05DDE-8D38-471C-897E-40281542C9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81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05DDE-8D38-471C-897E-40281542C9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32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05DDE-8D38-471C-897E-40281542C9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70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05DDE-8D38-471C-897E-40281542C9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44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05DDE-8D38-471C-897E-40281542C9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1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E342-FE47-4C94-AF54-89B1B472EEE1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A8D3-E15C-434C-B64D-2DEE2DADDF5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82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E342-FE47-4C94-AF54-89B1B472EEE1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A8D3-E15C-434C-B64D-2DEE2DAD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9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E342-FE47-4C94-AF54-89B1B472EEE1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A8D3-E15C-434C-B64D-2DEE2DAD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1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E342-FE47-4C94-AF54-89B1B472EEE1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A8D3-E15C-434C-B64D-2DEE2DAD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9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E342-FE47-4C94-AF54-89B1B472EEE1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A8D3-E15C-434C-B64D-2DEE2DADDF5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84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E342-FE47-4C94-AF54-89B1B472EEE1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A8D3-E15C-434C-B64D-2DEE2DAD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8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E342-FE47-4C94-AF54-89B1B472EEE1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A8D3-E15C-434C-B64D-2DEE2DAD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9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E342-FE47-4C94-AF54-89B1B472EEE1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A8D3-E15C-434C-B64D-2DEE2DAD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0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E342-FE47-4C94-AF54-89B1B472EEE1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A8D3-E15C-434C-B64D-2DEE2DAD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3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52E342-FE47-4C94-AF54-89B1B472EEE1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BBA8D3-E15C-434C-B64D-2DEE2DAD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1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E342-FE47-4C94-AF54-89B1B472EEE1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A8D3-E15C-434C-B64D-2DEE2DAD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9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252E342-FE47-4C94-AF54-89B1B472EEE1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0BBA8D3-E15C-434C-B64D-2DEE2DADDF5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44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3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75.png"/><Relationship Id="rId9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2.png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6304" r="833" b="13853"/>
          <a:stretch/>
        </p:blipFill>
        <p:spPr>
          <a:xfrm>
            <a:off x="1043687" y="704342"/>
            <a:ext cx="10843514" cy="34919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86" y="521146"/>
            <a:ext cx="10843514" cy="36751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58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6480000" scaled="0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Basic Consumer Packaged Goods Industry Knowledge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766689"/>
            <a:ext cx="10536702" cy="3566160"/>
          </a:xfrm>
        </p:spPr>
        <p:txBody>
          <a:bodyPr>
            <a:normAutofit/>
          </a:bodyPr>
          <a:lstStyle/>
          <a:p>
            <a:r>
              <a:rPr lang="en-US" sz="14800" b="1" dirty="0" smtClean="0"/>
              <a:t>CPG</a:t>
            </a:r>
            <a:endParaRPr lang="en-US" sz="14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063" y="6431394"/>
            <a:ext cx="1081087" cy="31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70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Drug/Pharmacy/Convenience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93073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Prescriptions and convenience</a:t>
            </a:r>
            <a:endParaRPr lang="en-US" sz="3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Originally a </a:t>
            </a:r>
            <a:r>
              <a:rPr lang="en-US" dirty="0"/>
              <a:t>prescription-based drug </a:t>
            </a:r>
            <a:r>
              <a:rPr lang="en-US" dirty="0" smtClean="0"/>
              <a:t>store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Expanded into consumables, seasonal, and general merchandise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May generate </a:t>
            </a:r>
            <a:r>
              <a:rPr lang="en-US" dirty="0"/>
              <a:t>20</a:t>
            </a:r>
            <a:r>
              <a:rPr lang="en-US" dirty="0" smtClean="0"/>
              <a:t>% or more of sales from those categories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Expanding into better H&amp;B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Adding or expanding on-site medical services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Source</a:t>
            </a:r>
            <a:r>
              <a:rPr lang="en-US" dirty="0"/>
              <a:t>: FMI Supermarket facts –</a:t>
            </a:r>
          </a:p>
          <a:p>
            <a:pPr marL="0" indent="0">
              <a:buNone/>
            </a:pPr>
            <a:r>
              <a:rPr lang="en-US" dirty="0"/>
              <a:t> http://</a:t>
            </a:r>
            <a:r>
              <a:rPr lang="en-US" dirty="0" smtClean="0"/>
              <a:t>www.fmi.org/research-resources/supermarket-facts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15" y="6450415"/>
            <a:ext cx="1064554" cy="3109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9698" y="2007832"/>
            <a:ext cx="1386297" cy="1386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0180" y="2980911"/>
            <a:ext cx="1293399" cy="1287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12637" t="33011" r="12516" b="31192"/>
          <a:stretch/>
        </p:blipFill>
        <p:spPr>
          <a:xfrm>
            <a:off x="8092238" y="1986106"/>
            <a:ext cx="2138766" cy="681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8446" y="3565383"/>
            <a:ext cx="18288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25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Convenience/Service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04681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Assortment when you need 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Over 151K stores nationwide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Generates over $700b in annual sales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Often offering extended hours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Often offering prepared food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Focus on general merchandise, consumables with limited perishable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Highly visible locations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Often have a restaurant or gas associated with retail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smtClean="0"/>
              <a:t>NACS Fact Sheets </a:t>
            </a:r>
            <a:r>
              <a:rPr lang="en-US" dirty="0"/>
              <a:t>–</a:t>
            </a:r>
          </a:p>
          <a:p>
            <a:pPr marL="0" indent="0">
              <a:buNone/>
            </a:pPr>
            <a:r>
              <a:rPr lang="en-US" dirty="0"/>
              <a:t>http://www.nacsonline.com/Research/FactSheets/Pages/default.aspx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15" y="6450415"/>
            <a:ext cx="1064554" cy="3109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622" y="1862249"/>
            <a:ext cx="1170569" cy="11346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23722" t="22382" r="18159" b="18554"/>
          <a:stretch/>
        </p:blipFill>
        <p:spPr>
          <a:xfrm>
            <a:off x="9132917" y="2996881"/>
            <a:ext cx="1711649" cy="915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8353" y="3966207"/>
            <a:ext cx="1247209" cy="1241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r="50160"/>
          <a:stretch/>
        </p:blipFill>
        <p:spPr>
          <a:xfrm>
            <a:off x="10912469" y="4907422"/>
            <a:ext cx="1162694" cy="1339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3570" y="3693249"/>
            <a:ext cx="1060493" cy="101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73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Wholesale </a:t>
            </a:r>
            <a:r>
              <a:rPr lang="en-US" dirty="0"/>
              <a:t>Clubs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04681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Stock-up and Save</a:t>
            </a:r>
            <a:endParaRPr lang="en-US" sz="3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Membership required – Business and Consumer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Membership helps cover for lowered margins often 12-13%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Varied selection, not often consistent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Comprised of increased </a:t>
            </a:r>
            <a:r>
              <a:rPr lang="en-US" dirty="0"/>
              <a:t>sizes and bundles along with bulk </a:t>
            </a:r>
            <a:r>
              <a:rPr lang="en-US" dirty="0" smtClean="0"/>
              <a:t>sales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Limited assortment - Warehouse-type environment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Avg. </a:t>
            </a:r>
            <a:r>
              <a:rPr lang="en-US" dirty="0"/>
              <a:t>120,000 </a:t>
            </a:r>
            <a:r>
              <a:rPr lang="en-US" dirty="0" smtClean="0"/>
              <a:t>sq. ft.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60</a:t>
            </a:r>
            <a:r>
              <a:rPr lang="en-US" dirty="0"/>
              <a:t>% to 70% </a:t>
            </a:r>
            <a:r>
              <a:rPr lang="en-US" dirty="0" smtClean="0"/>
              <a:t> of sales GM/HBC </a:t>
            </a:r>
            <a:r>
              <a:rPr lang="en-US" dirty="0"/>
              <a:t>and </a:t>
            </a:r>
            <a:r>
              <a:rPr lang="en-US" dirty="0" smtClean="0"/>
              <a:t>grocery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Source</a:t>
            </a:r>
            <a:r>
              <a:rPr lang="en-US" dirty="0"/>
              <a:t>: FMI Supermarket facts –</a:t>
            </a:r>
          </a:p>
          <a:p>
            <a:pPr marL="0" indent="0">
              <a:buNone/>
            </a:pPr>
            <a:r>
              <a:rPr lang="en-US" dirty="0"/>
              <a:t> http://www.fmi.org/research-resources/supermarket-facts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15" y="6450415"/>
            <a:ext cx="1064554" cy="310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912" y="1829156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4785" y="4130929"/>
            <a:ext cx="2257425" cy="20288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9356" y="3416142"/>
            <a:ext cx="2476393" cy="88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41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Supercenters/Mass-Merchandisers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0468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One-stop shopping</a:t>
            </a:r>
            <a:endParaRPr lang="en-US" sz="3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Broad selections of grocery and general merchandise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Avg. 170K sq. ft.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Appx</a:t>
            </a:r>
            <a:r>
              <a:rPr lang="en-US" dirty="0" smtClean="0"/>
              <a:t>. 40</a:t>
            </a:r>
            <a:r>
              <a:rPr lang="en-US" dirty="0"/>
              <a:t>% of </a:t>
            </a:r>
            <a:r>
              <a:rPr lang="en-US" dirty="0" smtClean="0"/>
              <a:t>space is grocery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Limited services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Lower prices overall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Kroger marketplace even includes a fine jeweler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Source</a:t>
            </a:r>
            <a:r>
              <a:rPr lang="en-US" dirty="0"/>
              <a:t>: FMI Supermarket facts –</a:t>
            </a:r>
          </a:p>
          <a:p>
            <a:pPr marL="0" indent="0">
              <a:buNone/>
            </a:pPr>
            <a:r>
              <a:rPr lang="en-US" dirty="0"/>
              <a:t> http://www.fmi.org/research-resources/supermarket-facts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15" y="6450415"/>
            <a:ext cx="1064554" cy="310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400" y="1845733"/>
            <a:ext cx="1221291" cy="17033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3744" y="4762661"/>
            <a:ext cx="3705225" cy="1238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1052" y="2792767"/>
            <a:ext cx="2145304" cy="858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t="18578" b="24911"/>
          <a:stretch/>
        </p:blipFill>
        <p:spPr>
          <a:xfrm>
            <a:off x="9149102" y="3759262"/>
            <a:ext cx="2867025" cy="89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4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E-commerce/M-commerce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9307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The ultimate convenience</a:t>
            </a:r>
            <a:endParaRPr lang="en-US" sz="3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Includes pure-play online merchants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</a:t>
            </a:r>
            <a:r>
              <a:rPr lang="en-US" dirty="0" smtClean="0"/>
              <a:t>nd online business’ of brick &amp; mortar stores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Brick and click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Fast growing segment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Poses a significant threat to traditional grocery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Heavy emphasis on fresh and prepared foods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Limited selection of general merchandise and non-perishables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Source: FMI Supermarket facts –</a:t>
            </a:r>
          </a:p>
          <a:p>
            <a:pPr marL="0" indent="0">
              <a:buNone/>
            </a:pPr>
            <a:r>
              <a:rPr lang="en-US" dirty="0"/>
              <a:t> http://</a:t>
            </a:r>
            <a:r>
              <a:rPr lang="en-US" dirty="0" smtClean="0"/>
              <a:t>www.fmi.org/research-resources/supermarket-facts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15" y="6450415"/>
            <a:ext cx="1064554" cy="310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0028" y="3246269"/>
            <a:ext cx="2231640" cy="680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9780" r="17712"/>
          <a:stretch/>
        </p:blipFill>
        <p:spPr>
          <a:xfrm>
            <a:off x="7625165" y="4720722"/>
            <a:ext cx="2030279" cy="1409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35333" b="36110"/>
          <a:stretch/>
        </p:blipFill>
        <p:spPr>
          <a:xfrm>
            <a:off x="8592605" y="4021086"/>
            <a:ext cx="1962150" cy="666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5848" y="1767585"/>
            <a:ext cx="3533775" cy="1295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27792" r="26918" b="62468"/>
          <a:stretch/>
        </p:blipFill>
        <p:spPr>
          <a:xfrm>
            <a:off x="10689892" y="3597124"/>
            <a:ext cx="1155441" cy="12782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/>
          <a:srcRect t="26501" b="25557"/>
          <a:stretch/>
        </p:blipFill>
        <p:spPr>
          <a:xfrm>
            <a:off x="10078446" y="4744836"/>
            <a:ext cx="1840638" cy="6633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/>
          <a:srcRect l="11232" t="27583" r="6870" b="28834"/>
          <a:stretch/>
        </p:blipFill>
        <p:spPr>
          <a:xfrm>
            <a:off x="9655444" y="5462331"/>
            <a:ext cx="2340244" cy="6974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/>
          <a:srcRect t="25155" b="34634"/>
          <a:stretch/>
        </p:blipFill>
        <p:spPr>
          <a:xfrm>
            <a:off x="9242005" y="2951511"/>
            <a:ext cx="2762250" cy="6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45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1402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Trendy and inviting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Offers a broad selection of general merchandise and prepared foods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Includes infomercials which can lead to in-store products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Stable retailers with growing online footprint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Appeal has been limited in the 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Extremely popular in Europe, Australia and the Far East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15" y="6450415"/>
            <a:ext cx="1064554" cy="3109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6464" y="1845734"/>
            <a:ext cx="1419409" cy="1531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9155" y="2790295"/>
            <a:ext cx="1427309" cy="1446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1112" y="4799625"/>
            <a:ext cx="1792782" cy="1342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r="13334"/>
          <a:stretch/>
        </p:blipFill>
        <p:spPr>
          <a:xfrm>
            <a:off x="10161450" y="4397629"/>
            <a:ext cx="1866538" cy="1762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t="38249" b="42226"/>
          <a:stretch/>
        </p:blipFill>
        <p:spPr>
          <a:xfrm>
            <a:off x="6668955" y="4236805"/>
            <a:ext cx="3492495" cy="681924"/>
          </a:xfrm>
          <a:prstGeom prst="rect">
            <a:avLst/>
          </a:prstGeom>
        </p:spPr>
      </p:pic>
      <p:sp>
        <p:nvSpPr>
          <p:cNvPr id="14" name="AutoShape 2" descr="Image result for guthy renke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04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Kiosks and Vending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1402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Ready when you need 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Offers a limited selection of product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Can be placed in very convenient locations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Access through multiple technologies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Credit card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 and M-commerce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Assortment has limited appeal in the 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Extremely popular in the Far East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South Korea the most advanced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Includes delivery services in some cases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15" y="6450415"/>
            <a:ext cx="1064554" cy="310993"/>
          </a:xfrm>
          <a:prstGeom prst="rect">
            <a:avLst/>
          </a:prstGeom>
        </p:spPr>
      </p:pic>
      <p:sp>
        <p:nvSpPr>
          <p:cNvPr id="14" name="AutoShape 2" descr="Image result for guthy renke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9327" y="4074504"/>
            <a:ext cx="3272080" cy="21394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4224" b="4929"/>
          <a:stretch/>
        </p:blipFill>
        <p:spPr>
          <a:xfrm>
            <a:off x="9745367" y="1813302"/>
            <a:ext cx="2000250" cy="20767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6231" y="2088133"/>
            <a:ext cx="2590638" cy="18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72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04681"/>
          </a:xfrm>
        </p:spPr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 smtClean="0"/>
              <a:t>Convenience Stores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 smtClean="0"/>
              <a:t>Are currently performing well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 smtClean="0"/>
              <a:t>Changes in shopper habits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 smtClean="0"/>
              <a:t>Value and especially extreme value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 smtClean="0"/>
              <a:t>Appealing to a more upscale clientele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 smtClean="0"/>
              <a:t>Increasing food assortments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 smtClean="0"/>
              <a:t>Drug/Pharmacy/Convenience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 smtClean="0"/>
              <a:t>Expanding assortments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 smtClean="0"/>
              <a:t>Upscaling products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 smtClean="0"/>
              <a:t>Adding more services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 smtClean="0"/>
              <a:t>Shoppers are now in control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 smtClean="0"/>
              <a:t>More retail choices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 smtClean="0"/>
              <a:t>More purchase channel choices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 smtClean="0"/>
              <a:t>Access to retailers 24/7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15" y="6450415"/>
            <a:ext cx="1064554" cy="310993"/>
          </a:xfrm>
          <a:prstGeom prst="rect">
            <a:avLst/>
          </a:prstGeom>
        </p:spPr>
      </p:pic>
      <p:sp>
        <p:nvSpPr>
          <p:cNvPr id="14" name="AutoShape 2" descr="Image result for guthy renke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920" y="1845732"/>
            <a:ext cx="941776" cy="9128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656" y="2758595"/>
            <a:ext cx="1568873" cy="8867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0529" y="3661584"/>
            <a:ext cx="1100379" cy="11003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t="-1" r="14984" b="4549"/>
          <a:stretch/>
        </p:blipFill>
        <p:spPr>
          <a:xfrm>
            <a:off x="10007837" y="4448336"/>
            <a:ext cx="2081132" cy="178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80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Driving </a:t>
            </a:r>
            <a:r>
              <a:rPr lang="en-US" dirty="0" smtClean="0"/>
              <a:t>Change for Retailers?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6908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Increasingly Global Economy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Influences from other cultures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Travel introducing shoppers to new products and retail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Changing political climates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Changing tastes from immigration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Economic turmoil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Climate change and sustainability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Changing outlook toward energy </a:t>
            </a:r>
            <a:r>
              <a:rPr lang="en-US" dirty="0" smtClean="0"/>
              <a:t>consumption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Combine to drive changes in shopping habits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15" y="6450415"/>
            <a:ext cx="1064554" cy="310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891" y="1999752"/>
            <a:ext cx="2209800" cy="2066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1975" y="3099889"/>
            <a:ext cx="2362200" cy="1933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991" y="4066676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11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Change is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Dollar Stores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Generally have low overhead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Food (especially fresh food)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Requires more labor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Loss due-to spoilage</a:t>
            </a:r>
          </a:p>
          <a:p>
            <a:pPr marL="0" indent="0">
              <a:buNone/>
            </a:pPr>
            <a:r>
              <a:rPr lang="en-US" sz="2400" dirty="0" smtClean="0"/>
              <a:t>Resulting in higher overhead and tighter margins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These need to be offset with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Tighter margins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Higher prices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15" y="6450415"/>
            <a:ext cx="1064554" cy="310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997" y="3164041"/>
            <a:ext cx="3999433" cy="299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3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Current State of Affairs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r>
              <a:rPr lang="en-US" sz="3000" dirty="0" smtClean="0"/>
              <a:t>Consumers and Shoppers are: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Feeling pressed for TIME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Feeling squeezed on their FINANCES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sz="3000" dirty="0" smtClean="0"/>
              <a:t>Retailers and Suppliers: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Need to INNOVATE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Provide new and better SOLUTIONS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Provide added VALUE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Clr>
                <a:schemeClr val="bg2">
                  <a:lumMod val="25000"/>
                </a:schemeClr>
              </a:buClr>
              <a:buNone/>
            </a:pPr>
            <a:endParaRPr lang="en-US" sz="3000" dirty="0"/>
          </a:p>
          <a:p>
            <a:pPr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15" y="6450415"/>
            <a:ext cx="1064554" cy="310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415" r="11453" b="14628"/>
          <a:stretch/>
        </p:blipFill>
        <p:spPr>
          <a:xfrm rot="14665067">
            <a:off x="9656632" y="3428045"/>
            <a:ext cx="1380404" cy="3117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412" t="3493" r="10892" b="12476"/>
          <a:stretch/>
        </p:blipFill>
        <p:spPr>
          <a:xfrm rot="19695005">
            <a:off x="8663147" y="2166562"/>
            <a:ext cx="1816968" cy="219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93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Change is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5884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Pharmacy Retail</a:t>
            </a:r>
            <a:endParaRPr lang="en-US" sz="3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Already have high overhead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Specialized staff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High traffic locations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High assortment counts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Larger assortments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Place even more pressure on overhead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May drive some products out of the store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Increase prices altering consumer perceptions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Onsite medical with nurse practitioners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Increases the costs further for staffing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All of which put pressure on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Margins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Prices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15" y="6450415"/>
            <a:ext cx="1064554" cy="310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997" y="3164041"/>
            <a:ext cx="3999433" cy="299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15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that impact retail supply chains?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588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Different choices for different retailers</a:t>
            </a:r>
            <a:endParaRPr lang="en-US" sz="3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Industry terms: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Supply Chain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Distribution System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3 common forms: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Direct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Wholesale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Direct Store Delivery (DSD)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15" y="6450415"/>
            <a:ext cx="1064554" cy="310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890" y="3409627"/>
            <a:ext cx="4651080" cy="276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8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588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Manufacturer to Retailer</a:t>
            </a:r>
            <a:endParaRPr lang="en-US" sz="3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Product is shipped directly from the supplier to the retailer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Orders need meet certain minimums to qualify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Retailer will accept at a distribution center (DC)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Product is sorted and re-packed to store standards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retailer then ships to individual stores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15" y="6450415"/>
            <a:ext cx="1064554" cy="310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1903" b="36445"/>
          <a:stretch/>
        </p:blipFill>
        <p:spPr>
          <a:xfrm>
            <a:off x="6705911" y="4850968"/>
            <a:ext cx="5383058" cy="12398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32989" b="33482"/>
          <a:stretch/>
        </p:blipFill>
        <p:spPr>
          <a:xfrm>
            <a:off x="7682962" y="4974953"/>
            <a:ext cx="2095500" cy="52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73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Wholesale Suppliers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588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Manufacturer to Wholesaler</a:t>
            </a:r>
            <a:endParaRPr lang="en-US" sz="3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Product is sold to a wholesaler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Product is s</a:t>
            </a:r>
            <a:r>
              <a:rPr lang="en-US" dirty="0" smtClean="0"/>
              <a:t>hipped from the supplier to the wholesaler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Product is order from the wholesaler by the retailer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These amount are less than the suppliers minimums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Retailer will accept at a distribution center (DC)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Product is sorted and re-packed to store standards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retailer then ships to individual stores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For additional fees the wholesaler will ship direct to stores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15" y="6450415"/>
            <a:ext cx="1064554" cy="310993"/>
          </a:xfrm>
          <a:prstGeom prst="rect">
            <a:avLst/>
          </a:prstGeom>
        </p:spPr>
      </p:pic>
      <p:pic>
        <p:nvPicPr>
          <p:cNvPr id="2050" name="Picture 2" descr="http://fleetowner.com/site-files/fleetowner.com/files/uploads/2012/05/ht-hackney-ma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069" y="2841350"/>
            <a:ext cx="41529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881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Store Delivery (DSD)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588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Supplier</a:t>
            </a:r>
            <a:r>
              <a:rPr lang="en-US" sz="3000" dirty="0" smtClean="0"/>
              <a:t> to Store</a:t>
            </a:r>
            <a:endParaRPr lang="en-US" sz="3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Product is </a:t>
            </a:r>
            <a:r>
              <a:rPr lang="en-US" dirty="0" smtClean="0"/>
              <a:t>purchase and shipped from </a:t>
            </a:r>
            <a:r>
              <a:rPr lang="en-US" dirty="0"/>
              <a:t>the supplier to </a:t>
            </a:r>
            <a:r>
              <a:rPr lang="en-US" dirty="0" smtClean="0"/>
              <a:t>individual stores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 certain cases the supplier may actually stock the shelve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Product is placed immediately into the selling space not into stock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This method reduces merchandise handling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Which results in reduced overhead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However, the increased service can </a:t>
            </a:r>
            <a:r>
              <a:rPr lang="en-US" dirty="0" smtClean="0"/>
              <a:t>result in increase cost of goods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Requires real-time inventory and ordering processes</a:t>
            </a:r>
          </a:p>
          <a:p>
            <a:pPr marL="201168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15" y="6450415"/>
            <a:ext cx="1064554" cy="310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597" y="3622535"/>
            <a:ext cx="3828372" cy="255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5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Market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04681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Retailers approach to the marketplace</a:t>
            </a:r>
            <a:endParaRPr lang="en-US" sz="3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Different strategies require different: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Store configurations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 smtClean="0"/>
              <a:t>Fixtureing</a:t>
            </a:r>
            <a:r>
              <a:rPr lang="en-US" dirty="0" smtClean="0"/>
              <a:t> and amenities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Service offerings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Distribution strategies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In-store staffing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Stock space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Some of the strategies are: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Every Day Low Prices (EDLP)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Hi - Lo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Hybrid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Limited Assortment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Dollar Store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15" y="6450415"/>
            <a:ext cx="1064554" cy="310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5305"/>
          <a:stretch/>
        </p:blipFill>
        <p:spPr>
          <a:xfrm>
            <a:off x="7733654" y="1851094"/>
            <a:ext cx="4355315" cy="427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67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Day Low Prices (EDLP)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0468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Consistency builds Confidence</a:t>
            </a:r>
            <a:endParaRPr lang="en-US" sz="3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Offers the lowest available price to shoppers everyday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Eliminates sales advertising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Reduces the use of discounts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Strategy offer shoppers price simplicity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Understandable value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Do not have to wait for sales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Helps to develop loyalty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EDLP does not guarantee the “lowest” price in the market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Other retailers can offer promotions at lower prices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15" y="6450415"/>
            <a:ext cx="1064554" cy="310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81" y="5316396"/>
            <a:ext cx="816199" cy="611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0923" y="1845733"/>
            <a:ext cx="3561402" cy="309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60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 - 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0468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Drive Traffic to Target Product</a:t>
            </a:r>
            <a:endParaRPr lang="en-US" sz="3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Offers higher daily prices to shoppers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Selectively offer lower prices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Weekly ads and promotions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Selected items are designed to drive traffic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Many shoppers are motivated by the lowered prices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Thrill of scoring a “deal”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Feel like they beat the 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Competes with EDLP through sale items at lower prices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Hi-Lo may not engender loyalty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Shoppers continue to search for retailers offering lower prices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15" y="6450415"/>
            <a:ext cx="1064554" cy="310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81" y="5622076"/>
            <a:ext cx="816199" cy="611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1554" y="1916071"/>
            <a:ext cx="2600325" cy="1762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0838" r="9106"/>
          <a:stretch/>
        </p:blipFill>
        <p:spPr>
          <a:xfrm>
            <a:off x="7725343" y="3879728"/>
            <a:ext cx="2386739" cy="1533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7647" r="4838" b="17822"/>
          <a:stretch/>
        </p:blipFill>
        <p:spPr>
          <a:xfrm>
            <a:off x="7166225" y="1855678"/>
            <a:ext cx="2092271" cy="15733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14192" t="25684" r="13492" b="38881"/>
          <a:stretch/>
        </p:blipFill>
        <p:spPr>
          <a:xfrm>
            <a:off x="10249499" y="4195762"/>
            <a:ext cx="1549831" cy="759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10289" t="13853" r="10979" b="28437"/>
          <a:stretch/>
        </p:blipFill>
        <p:spPr>
          <a:xfrm>
            <a:off x="10112082" y="5064137"/>
            <a:ext cx="1859797" cy="111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56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0468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 little bit for everyone</a:t>
            </a:r>
            <a:endParaRPr lang="en-US" sz="3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Offers higher daily prices to shoppers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Selectively offer lower prices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Weekly ads and promotions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Selected key items are designated EDLP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Usually highly identifiable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Helps to develop a lower price reputation with shoppers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Perceived more competitive in the market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Hybrid may not engender loyalty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Shoppers continue to search for retailers offering lower prices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EDLP items may also be at lower prices at some competitors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15" y="6450415"/>
            <a:ext cx="1064554" cy="310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81" y="5002144"/>
            <a:ext cx="816199" cy="611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4379" y="4651373"/>
            <a:ext cx="1743409" cy="15164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7647" r="4838" b="17822"/>
          <a:stretch/>
        </p:blipFill>
        <p:spPr>
          <a:xfrm>
            <a:off x="8049628" y="1840650"/>
            <a:ext cx="3744582" cy="281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39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Assortment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0468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Limited choices better value</a:t>
            </a:r>
            <a:endParaRPr lang="en-US" sz="3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Offers limited variety of SKU’s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Often products unique to the retailer </a:t>
            </a:r>
            <a:r>
              <a:rPr lang="en-US" dirty="0"/>
              <a:t>under their own </a:t>
            </a:r>
            <a:r>
              <a:rPr lang="en-US" dirty="0" smtClean="0"/>
              <a:t>label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Offered at very competitive pricing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Stores are often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Configured to a much smaller footprint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Offer limited services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In less prime locations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Results in lower overhead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Which allows for lower prices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Difficult to convert national brand loyal shoppers to the store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15" y="6450415"/>
            <a:ext cx="1064554" cy="310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81" y="5556415"/>
            <a:ext cx="816199" cy="611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9731" y="1962735"/>
            <a:ext cx="1724994" cy="1702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9731" y="3688423"/>
            <a:ext cx="1943100" cy="2352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1214" y="2117886"/>
            <a:ext cx="2553724" cy="133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83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Retailer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Finding ways to provide enhanced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Quality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Value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Convenience</a:t>
            </a:r>
          </a:p>
          <a:p>
            <a:pPr marL="0" indent="0">
              <a:buNone/>
            </a:pPr>
            <a:r>
              <a:rPr lang="en-US" sz="3000" dirty="0" smtClean="0"/>
              <a:t>Through…</a:t>
            </a:r>
          </a:p>
          <a:p>
            <a:pPr marL="0" indent="0">
              <a:buNone/>
            </a:pPr>
            <a:r>
              <a:rPr lang="en-US" sz="2400" dirty="0" smtClean="0"/>
              <a:t>OWN STORE BRANDS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15" y="6450415"/>
            <a:ext cx="1064554" cy="310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467" r="12281"/>
          <a:stretch/>
        </p:blipFill>
        <p:spPr>
          <a:xfrm>
            <a:off x="6324008" y="2504864"/>
            <a:ext cx="2510725" cy="135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983" y="4350394"/>
            <a:ext cx="333375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9604" y="1930432"/>
            <a:ext cx="3029365" cy="425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26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Dollar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0468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Limited choice for the retailer and Shopper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Offers limited to a narrow price band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Often a $1 or some multiple for a $1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Offered at very competitive pricing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Stores are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Small footprint, almost no</a:t>
            </a:r>
            <a:r>
              <a:rPr lang="en-US" dirty="0" smtClean="0"/>
              <a:t> services, less prime</a:t>
            </a:r>
            <a:r>
              <a:rPr lang="en-US" dirty="0" smtClean="0"/>
              <a:t> locations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Focus on basic merchandise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High turn, limited assortment, household goods and general merchandise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Results in lower overhead to accommodate the price restriction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New product offerings and expanded customer base may make it difficult for the dollar store to maintain it primary focus of the dollar price-point.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15" y="6450415"/>
            <a:ext cx="1064554" cy="310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81" y="5556415"/>
            <a:ext cx="816199" cy="611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8965" y="1845732"/>
            <a:ext cx="16954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46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6304" r="833" b="13853"/>
          <a:stretch/>
        </p:blipFill>
        <p:spPr>
          <a:xfrm>
            <a:off x="1043687" y="704342"/>
            <a:ext cx="10843514" cy="34919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86" y="521146"/>
            <a:ext cx="10843514" cy="36751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58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6480000" scaled="0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Basic Consumer Packaged Goods Industry Knowledge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766689"/>
            <a:ext cx="10536702" cy="3566160"/>
          </a:xfrm>
        </p:spPr>
        <p:txBody>
          <a:bodyPr>
            <a:normAutofit/>
          </a:bodyPr>
          <a:lstStyle/>
          <a:p>
            <a:r>
              <a:rPr lang="en-US" sz="14800" b="1" dirty="0" smtClean="0"/>
              <a:t>CPG</a:t>
            </a:r>
            <a:endParaRPr lang="en-US" sz="14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063" y="6431394"/>
            <a:ext cx="1081087" cy="31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04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Which Retailer to Choose?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2705" y="1961675"/>
            <a:ext cx="6356539" cy="3045730"/>
          </a:xfr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sz="3000" dirty="0" smtClean="0">
                <a:solidFill>
                  <a:schemeClr val="tx1"/>
                </a:solidFill>
              </a:rPr>
              <a:t>Consumers and Shoppers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Have more channels to shop 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More retailers to choose from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Shop more frequently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tx1"/>
                </a:solidFill>
              </a:rPr>
              <a:t>Retailers need a strong identity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To differentiate themselves in a crowded market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15" y="6450415"/>
            <a:ext cx="1064554" cy="310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5558952"/>
            <a:ext cx="3270982" cy="773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565" y="2028021"/>
            <a:ext cx="2235407" cy="5576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091" y="5161293"/>
            <a:ext cx="2223683" cy="4991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6387" y="5138208"/>
            <a:ext cx="1488381" cy="1021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87" y="4246579"/>
            <a:ext cx="2476393" cy="8825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9259" y="5166146"/>
            <a:ext cx="1300766" cy="10839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4958" y="5166146"/>
            <a:ext cx="1081117" cy="11662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48807" y="2721255"/>
            <a:ext cx="1895554" cy="18538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59450" y="4649492"/>
            <a:ext cx="2684911" cy="15102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82368" y="2992499"/>
            <a:ext cx="1489378" cy="8418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39934" y="5169486"/>
            <a:ext cx="1080631" cy="1080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887" y="2921458"/>
            <a:ext cx="941776" cy="9128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6"/>
          <a:srcRect l="23722" t="22382" r="18159" b="18554"/>
          <a:stretch/>
        </p:blipFill>
        <p:spPr>
          <a:xfrm>
            <a:off x="94981" y="1802003"/>
            <a:ext cx="1789374" cy="95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9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Grocery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7204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Big Assortment</a:t>
            </a:r>
            <a:endParaRPr lang="en-US" sz="3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On average over 43K items stocked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Median sq. ft. over 46K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Median weekly sales $482K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Avg. Sales per customer visit $30.62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Avg. no. of trips per </a:t>
            </a:r>
            <a:r>
              <a:rPr lang="en-US" dirty="0" err="1" smtClean="0"/>
              <a:t>wk</a:t>
            </a:r>
            <a:r>
              <a:rPr lang="en-US" dirty="0" smtClean="0"/>
              <a:t>/</a:t>
            </a:r>
            <a:r>
              <a:rPr lang="en-US" dirty="0" err="1" smtClean="0"/>
              <a:t>cust</a:t>
            </a:r>
            <a:r>
              <a:rPr lang="en-US" dirty="0" smtClean="0"/>
              <a:t>.: 1.6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Avg. net profit after taxes: 1.3%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Source: FMI </a:t>
            </a:r>
            <a:r>
              <a:rPr lang="en-US" dirty="0"/>
              <a:t>Supermarket facts </a:t>
            </a:r>
            <a:r>
              <a:rPr lang="en-US" dirty="0" smtClean="0"/>
              <a:t>–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http://www.fmi.org/research-resources/supermarket-facts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15" y="6450415"/>
            <a:ext cx="1064554" cy="3109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101" y="1802003"/>
            <a:ext cx="2663871" cy="664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1566" y="1802003"/>
            <a:ext cx="3101057" cy="1641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42" y="2942230"/>
            <a:ext cx="1522243" cy="1171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2021" y="2496664"/>
            <a:ext cx="1689853" cy="7915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t="31689" b="31969"/>
          <a:stretch/>
        </p:blipFill>
        <p:spPr>
          <a:xfrm>
            <a:off x="7820923" y="4702884"/>
            <a:ext cx="2428875" cy="6819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25361" y="4285727"/>
            <a:ext cx="1018205" cy="12328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4390" y="3560207"/>
            <a:ext cx="1674866" cy="10865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/>
          <a:srcRect l="150508" t="-132289" r="-150508" b="170255"/>
          <a:stretch/>
        </p:blipFill>
        <p:spPr>
          <a:xfrm>
            <a:off x="2913806" y="5005824"/>
            <a:ext cx="1524000" cy="9453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58450" y="5333658"/>
            <a:ext cx="2242895" cy="7750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3"/>
          <a:srcRect t="28768" b="28566"/>
          <a:stretch/>
        </p:blipFill>
        <p:spPr>
          <a:xfrm>
            <a:off x="5054917" y="5244444"/>
            <a:ext cx="2143125" cy="91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61754" y="5721174"/>
            <a:ext cx="2327215" cy="45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89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 Format </a:t>
            </a:r>
            <a:r>
              <a:rPr lang="en-US" dirty="0"/>
              <a:t>Grocery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6578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Emphasis on perishables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Typically smaller footprint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Specialize in ethnic, natural, and organic foods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May have standards for ingredients in prepared food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Usually large assortment of natural H&amp;B products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Often increased service levels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Margins increased to cover additional labor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Source: FMI Supermarket facts –</a:t>
            </a:r>
          </a:p>
          <a:p>
            <a:pPr marL="0" indent="0">
              <a:buNone/>
            </a:pPr>
            <a:r>
              <a:rPr lang="en-US" dirty="0"/>
              <a:t> http://www.fmi.org/research-resources/supermarket-facts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15" y="6450415"/>
            <a:ext cx="1064554" cy="3109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0224" y="1845734"/>
            <a:ext cx="1488381" cy="1021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2870" y="3846517"/>
            <a:ext cx="2584450" cy="704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5095" y="1863382"/>
            <a:ext cx="1386839" cy="1418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6205" y="4845577"/>
            <a:ext cx="3962400" cy="1152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1439" y="3281362"/>
            <a:ext cx="18859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Value/Limited Assortment Grocery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93074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Smaller in size. Bigger in value.</a:t>
            </a:r>
            <a:endParaRPr lang="en-US" sz="3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</a:t>
            </a:r>
            <a:r>
              <a:rPr lang="en-US" dirty="0" smtClean="0"/>
              <a:t>lower-priced </a:t>
            </a:r>
            <a:r>
              <a:rPr lang="en-US" dirty="0"/>
              <a:t>grocery store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</a:t>
            </a:r>
            <a:r>
              <a:rPr lang="en-US" dirty="0" smtClean="0"/>
              <a:t>ffers </a:t>
            </a:r>
            <a:r>
              <a:rPr lang="en-US" dirty="0"/>
              <a:t>a limited </a:t>
            </a:r>
            <a:r>
              <a:rPr lang="en-US" dirty="0" smtClean="0"/>
              <a:t>assortment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Particularly perishable </a:t>
            </a:r>
            <a:r>
              <a:rPr lang="en-US" dirty="0"/>
              <a:t>items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Often offering fewer </a:t>
            </a:r>
            <a:r>
              <a:rPr lang="en-US" dirty="0"/>
              <a:t>than </a:t>
            </a:r>
            <a:r>
              <a:rPr lang="en-US" dirty="0" smtClean="0"/>
              <a:t>2,000 items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Reduced perishables and footprint reduce overhead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Allows  for lower margins and prices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Source</a:t>
            </a:r>
            <a:r>
              <a:rPr lang="en-US" dirty="0"/>
              <a:t>: FMI Supermarket facts –</a:t>
            </a:r>
          </a:p>
          <a:p>
            <a:pPr marL="0" indent="0">
              <a:buNone/>
            </a:pPr>
            <a:r>
              <a:rPr lang="en-US" dirty="0"/>
              <a:t> http://www.fmi.org/research-resources/supermarket-facts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15" y="6450415"/>
            <a:ext cx="1064554" cy="3109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731" y="1962735"/>
            <a:ext cx="1724994" cy="1702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9731" y="3688423"/>
            <a:ext cx="1943100" cy="2352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1214" y="2117886"/>
            <a:ext cx="2553724" cy="133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73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Warehouse Grocery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0468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Hybrid shopping</a:t>
            </a:r>
            <a:endParaRPr lang="en-US" sz="3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Large </a:t>
            </a:r>
            <a:r>
              <a:rPr lang="en-US" dirty="0"/>
              <a:t>Traditional </a:t>
            </a:r>
            <a:r>
              <a:rPr lang="en-US" dirty="0" smtClean="0"/>
              <a:t>and Warehouse hybrid - high volume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Full </a:t>
            </a:r>
            <a:r>
              <a:rPr lang="en-US" dirty="0"/>
              <a:t>range of service </a:t>
            </a:r>
            <a:r>
              <a:rPr lang="en-US" dirty="0" smtClean="0"/>
              <a:t>departments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Quality perishables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No frills environment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Case pack displays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High volume and reduced esthetics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Reduced overhead and </a:t>
            </a:r>
            <a:r>
              <a:rPr lang="en-US" dirty="0"/>
              <a:t>reduced </a:t>
            </a:r>
            <a:r>
              <a:rPr lang="en-US" dirty="0" smtClean="0"/>
              <a:t>prices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Source: FMI Supermarket facts –</a:t>
            </a:r>
          </a:p>
          <a:p>
            <a:pPr marL="0" indent="0">
              <a:buNone/>
            </a:pPr>
            <a:r>
              <a:rPr lang="en-US" dirty="0"/>
              <a:t> http://www.fmi.org/research-resources/supermarket-facts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15" y="6450415"/>
            <a:ext cx="1064554" cy="3109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2368" y="1845733"/>
            <a:ext cx="3238389" cy="726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7528" t="10650" r="7528" b="10193"/>
          <a:stretch/>
        </p:blipFill>
        <p:spPr>
          <a:xfrm>
            <a:off x="9679998" y="2609856"/>
            <a:ext cx="2200759" cy="1394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1207" y="4035317"/>
            <a:ext cx="4019550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1582" y="5143569"/>
            <a:ext cx="48291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6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Dollar </a:t>
            </a:r>
            <a:r>
              <a:rPr lang="en-US" dirty="0" smtClean="0"/>
              <a:t>Stores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0083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Tiny and Cheap</a:t>
            </a:r>
            <a:endParaRPr lang="en-US" sz="3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Small </a:t>
            </a:r>
            <a:r>
              <a:rPr lang="en-US" dirty="0"/>
              <a:t>store </a:t>
            </a:r>
            <a:r>
              <a:rPr lang="en-US" dirty="0" smtClean="0"/>
              <a:t>format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Feature </a:t>
            </a:r>
            <a:r>
              <a:rPr lang="en-US" dirty="0"/>
              <a:t>aggressive prices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Originally focused on staples </a:t>
            </a:r>
            <a:r>
              <a:rPr lang="en-US" dirty="0"/>
              <a:t>and </a:t>
            </a:r>
            <a:r>
              <a:rPr lang="en-US" dirty="0" smtClean="0"/>
              <a:t>knickknacks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Now offer food </a:t>
            </a:r>
            <a:r>
              <a:rPr lang="en-US" dirty="0"/>
              <a:t>and </a:t>
            </a:r>
            <a:r>
              <a:rPr lang="en-US" dirty="0" smtClean="0"/>
              <a:t>consumables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May account </a:t>
            </a:r>
            <a:r>
              <a:rPr lang="en-US" dirty="0"/>
              <a:t>for </a:t>
            </a:r>
            <a:r>
              <a:rPr lang="en-US" dirty="0" smtClean="0"/>
              <a:t>20% to 66% </a:t>
            </a:r>
            <a:r>
              <a:rPr lang="en-US" dirty="0"/>
              <a:t>of </a:t>
            </a:r>
            <a:r>
              <a:rPr lang="en-US" dirty="0" smtClean="0"/>
              <a:t>volume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Source</a:t>
            </a:r>
            <a:r>
              <a:rPr lang="en-US" dirty="0"/>
              <a:t>: FMI Supermarket facts –</a:t>
            </a:r>
          </a:p>
          <a:p>
            <a:pPr marL="0" indent="0">
              <a:buNone/>
            </a:pPr>
            <a:r>
              <a:rPr lang="en-US" dirty="0"/>
              <a:t> http://www.fmi.org/research-resources/supermarket-facts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15" y="6450415"/>
            <a:ext cx="1064554" cy="3109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5700" y="1845734"/>
            <a:ext cx="1831646" cy="1035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27102" b="25683"/>
          <a:stretch/>
        </p:blipFill>
        <p:spPr>
          <a:xfrm>
            <a:off x="8466473" y="3222882"/>
            <a:ext cx="2143125" cy="1007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13037" b="12316"/>
          <a:stretch/>
        </p:blipFill>
        <p:spPr>
          <a:xfrm>
            <a:off x="9376110" y="4660680"/>
            <a:ext cx="2466975" cy="137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4569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1413</TotalTime>
  <Words>1673</Words>
  <Application>Microsoft Office PowerPoint</Application>
  <PresentationFormat>Widescreen</PresentationFormat>
  <Paragraphs>354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Retrospect</vt:lpstr>
      <vt:lpstr>CPG</vt:lpstr>
      <vt:lpstr>The Current State of Affairs</vt:lpstr>
      <vt:lpstr>Retailer Response</vt:lpstr>
      <vt:lpstr>But Which Retailer to Choose?</vt:lpstr>
      <vt:lpstr>Traditional Grocery</vt:lpstr>
      <vt:lpstr>Fresh Format Grocery</vt:lpstr>
      <vt:lpstr>Value/Limited Assortment Grocery </vt:lpstr>
      <vt:lpstr>Warehouse Grocery</vt:lpstr>
      <vt:lpstr>Dollar Stores</vt:lpstr>
      <vt:lpstr>Drug/Pharmacy/Convenience</vt:lpstr>
      <vt:lpstr>Convenience/Service Station</vt:lpstr>
      <vt:lpstr>Wholesale Clubs</vt:lpstr>
      <vt:lpstr>Supercenters/Mass-Merchandisers</vt:lpstr>
      <vt:lpstr>E-commerce/M-commerce</vt:lpstr>
      <vt:lpstr>Television</vt:lpstr>
      <vt:lpstr>Kiosks and Vending</vt:lpstr>
      <vt:lpstr>Current Trends</vt:lpstr>
      <vt:lpstr>What is Driving Change for Retailers?</vt:lpstr>
      <vt:lpstr>Not all Change is Good</vt:lpstr>
      <vt:lpstr>Not all Change is Good</vt:lpstr>
      <vt:lpstr>How will that impact retail supply chains?</vt:lpstr>
      <vt:lpstr>Direct</vt:lpstr>
      <vt:lpstr>Wholesale Suppliers</vt:lpstr>
      <vt:lpstr>Direct Store Delivery (DSD)</vt:lpstr>
      <vt:lpstr>Go to Market Strategy</vt:lpstr>
      <vt:lpstr>Every Day Low Prices (EDLP)</vt:lpstr>
      <vt:lpstr>Hi - Lo</vt:lpstr>
      <vt:lpstr>Hybrid</vt:lpstr>
      <vt:lpstr>Limited Assortment</vt:lpstr>
      <vt:lpstr>Dollar Store</vt:lpstr>
      <vt:lpstr>CPG</vt:lpstr>
    </vt:vector>
  </TitlesOfParts>
  <Company>University of Texas at Tyler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CPG</dc:title>
  <dc:creator>Robert Paul Jones</dc:creator>
  <cp:lastModifiedBy>Robert Paul Jones</cp:lastModifiedBy>
  <cp:revision>41</cp:revision>
  <dcterms:created xsi:type="dcterms:W3CDTF">2015-04-21T15:02:58Z</dcterms:created>
  <dcterms:modified xsi:type="dcterms:W3CDTF">2015-04-22T18:00:27Z</dcterms:modified>
</cp:coreProperties>
</file>